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3" r:id="rId8"/>
    <p:sldId id="264" r:id="rId9"/>
    <p:sldId id="265" r:id="rId10"/>
    <p:sldId id="266"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63" d="100"/>
          <a:sy n="63" d="100"/>
        </p:scale>
        <p:origin x="197" y="48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D04304-E814-484A-94D3-7D28D852B262}" type="datetimeFigureOut">
              <a:rPr lang="en-GB" smtClean="0"/>
              <a:t>01/06/2023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DF9086-CAE8-40CC-83BB-F1A2E605348B}" type="slidenum">
              <a:rPr lang="en-GB" smtClean="0"/>
              <a:t>‹#›</a:t>
            </a:fld>
            <a:endParaRPr lang="en-GB"/>
          </a:p>
        </p:txBody>
      </p:sp>
    </p:spTree>
    <p:extLst>
      <p:ext uri="{BB962C8B-B14F-4D97-AF65-F5344CB8AC3E}">
        <p14:creationId xmlns:p14="http://schemas.microsoft.com/office/powerpoint/2010/main" val="2935491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need as many councils as possible to pass the motions</a:t>
            </a:r>
          </a:p>
          <a:p>
            <a:r>
              <a:rPr lang="en-GB" dirty="0"/>
              <a:t>We need to get this onto the agenda at Party Conference</a:t>
            </a:r>
          </a:p>
          <a:p>
            <a:endParaRPr lang="en-GB" dirty="0"/>
          </a:p>
          <a:p>
            <a:r>
              <a:rPr lang="en-GB" dirty="0"/>
              <a:t>The key components are; That it is resolved to treat care experience as if it were a protected characteristic – That’s a none negotiable.</a:t>
            </a:r>
          </a:p>
          <a:p>
            <a:endParaRPr lang="en-GB" dirty="0"/>
          </a:p>
        </p:txBody>
      </p:sp>
      <p:sp>
        <p:nvSpPr>
          <p:cNvPr id="4" name="Slide Number Placeholder 3"/>
          <p:cNvSpPr>
            <a:spLocks noGrp="1"/>
          </p:cNvSpPr>
          <p:nvPr>
            <p:ph type="sldNum" sz="quarter" idx="5"/>
          </p:nvPr>
        </p:nvSpPr>
        <p:spPr/>
        <p:txBody>
          <a:bodyPr/>
          <a:lstStyle/>
          <a:p>
            <a:fld id="{F3FF7631-14C1-4903-BE21-F339B52FBFDF}" type="slidenum">
              <a:rPr lang="en-GB" smtClean="0"/>
              <a:t>7</a:t>
            </a:fld>
            <a:endParaRPr lang="en-GB"/>
          </a:p>
        </p:txBody>
      </p:sp>
    </p:spTree>
    <p:extLst>
      <p:ext uri="{BB962C8B-B14F-4D97-AF65-F5344CB8AC3E}">
        <p14:creationId xmlns:p14="http://schemas.microsoft.com/office/powerpoint/2010/main" val="1710744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AF64F-3213-F974-B54D-97A804BB30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F5A2C46-1DD3-A37F-134C-4062B57611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0C59833-02B4-4AE1-E8EE-446D0FF3CBF4}"/>
              </a:ext>
            </a:extLst>
          </p:cNvPr>
          <p:cNvSpPr>
            <a:spLocks noGrp="1"/>
          </p:cNvSpPr>
          <p:nvPr>
            <p:ph type="dt" sz="half" idx="10"/>
          </p:nvPr>
        </p:nvSpPr>
        <p:spPr/>
        <p:txBody>
          <a:bodyPr/>
          <a:lstStyle/>
          <a:p>
            <a:fld id="{F1CA148D-A7CF-4093-9DD0-0089484B803C}" type="datetimeFigureOut">
              <a:rPr lang="en-GB" smtClean="0"/>
              <a:t>01/06/2023</a:t>
            </a:fld>
            <a:endParaRPr lang="en-GB"/>
          </a:p>
        </p:txBody>
      </p:sp>
      <p:sp>
        <p:nvSpPr>
          <p:cNvPr id="5" name="Footer Placeholder 4">
            <a:extLst>
              <a:ext uri="{FF2B5EF4-FFF2-40B4-BE49-F238E27FC236}">
                <a16:creationId xmlns:a16="http://schemas.microsoft.com/office/drawing/2014/main" id="{9C68B186-9E66-0402-9DCF-CDCC2CB5302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9AAD4A-0638-9592-262C-1941C6871558}"/>
              </a:ext>
            </a:extLst>
          </p:cNvPr>
          <p:cNvSpPr>
            <a:spLocks noGrp="1"/>
          </p:cNvSpPr>
          <p:nvPr>
            <p:ph type="sldNum" sz="quarter" idx="12"/>
          </p:nvPr>
        </p:nvSpPr>
        <p:spPr/>
        <p:txBody>
          <a:bodyPr/>
          <a:lstStyle/>
          <a:p>
            <a:fld id="{FADE2C32-63F3-4072-9809-44C874451754}" type="slidenum">
              <a:rPr lang="en-GB" smtClean="0"/>
              <a:t>‹#›</a:t>
            </a:fld>
            <a:endParaRPr lang="en-GB"/>
          </a:p>
        </p:txBody>
      </p:sp>
    </p:spTree>
    <p:extLst>
      <p:ext uri="{BB962C8B-B14F-4D97-AF65-F5344CB8AC3E}">
        <p14:creationId xmlns:p14="http://schemas.microsoft.com/office/powerpoint/2010/main" val="2326645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4DADC-FFE8-E219-17B0-22EFE454F5F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CC8EEAE-1890-6AB5-9241-2FA5BBCA0E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619C33-8A36-1E07-8869-7AE09E743124}"/>
              </a:ext>
            </a:extLst>
          </p:cNvPr>
          <p:cNvSpPr>
            <a:spLocks noGrp="1"/>
          </p:cNvSpPr>
          <p:nvPr>
            <p:ph type="dt" sz="half" idx="10"/>
          </p:nvPr>
        </p:nvSpPr>
        <p:spPr/>
        <p:txBody>
          <a:bodyPr/>
          <a:lstStyle/>
          <a:p>
            <a:fld id="{F1CA148D-A7CF-4093-9DD0-0089484B803C}" type="datetimeFigureOut">
              <a:rPr lang="en-GB" smtClean="0"/>
              <a:t>01/06/2023</a:t>
            </a:fld>
            <a:endParaRPr lang="en-GB"/>
          </a:p>
        </p:txBody>
      </p:sp>
      <p:sp>
        <p:nvSpPr>
          <p:cNvPr id="5" name="Footer Placeholder 4">
            <a:extLst>
              <a:ext uri="{FF2B5EF4-FFF2-40B4-BE49-F238E27FC236}">
                <a16:creationId xmlns:a16="http://schemas.microsoft.com/office/drawing/2014/main" id="{ECDECBCF-FADC-AC1F-1670-6D75745A25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A13583-E63B-3D7D-E1C9-BF3DD4386F4C}"/>
              </a:ext>
            </a:extLst>
          </p:cNvPr>
          <p:cNvSpPr>
            <a:spLocks noGrp="1"/>
          </p:cNvSpPr>
          <p:nvPr>
            <p:ph type="sldNum" sz="quarter" idx="12"/>
          </p:nvPr>
        </p:nvSpPr>
        <p:spPr/>
        <p:txBody>
          <a:bodyPr/>
          <a:lstStyle/>
          <a:p>
            <a:fld id="{FADE2C32-63F3-4072-9809-44C874451754}" type="slidenum">
              <a:rPr lang="en-GB" smtClean="0"/>
              <a:t>‹#›</a:t>
            </a:fld>
            <a:endParaRPr lang="en-GB"/>
          </a:p>
        </p:txBody>
      </p:sp>
    </p:spTree>
    <p:extLst>
      <p:ext uri="{BB962C8B-B14F-4D97-AF65-F5344CB8AC3E}">
        <p14:creationId xmlns:p14="http://schemas.microsoft.com/office/powerpoint/2010/main" val="604164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19A4D-B2DC-AB1C-FB4F-0503CC1487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CBCB978-D83F-2471-1E96-E5A09DFB05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0BC6E6-67A5-5086-98A7-E773AC209D70}"/>
              </a:ext>
            </a:extLst>
          </p:cNvPr>
          <p:cNvSpPr>
            <a:spLocks noGrp="1"/>
          </p:cNvSpPr>
          <p:nvPr>
            <p:ph type="dt" sz="half" idx="10"/>
          </p:nvPr>
        </p:nvSpPr>
        <p:spPr/>
        <p:txBody>
          <a:bodyPr/>
          <a:lstStyle/>
          <a:p>
            <a:fld id="{F1CA148D-A7CF-4093-9DD0-0089484B803C}" type="datetimeFigureOut">
              <a:rPr lang="en-GB" smtClean="0"/>
              <a:t>01/06/2023</a:t>
            </a:fld>
            <a:endParaRPr lang="en-GB"/>
          </a:p>
        </p:txBody>
      </p:sp>
      <p:sp>
        <p:nvSpPr>
          <p:cNvPr id="5" name="Footer Placeholder 4">
            <a:extLst>
              <a:ext uri="{FF2B5EF4-FFF2-40B4-BE49-F238E27FC236}">
                <a16:creationId xmlns:a16="http://schemas.microsoft.com/office/drawing/2014/main" id="{D662D834-B1D1-8DCC-33AE-A7BD753137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C387A2-30DF-4F54-314A-108E518DF3FF}"/>
              </a:ext>
            </a:extLst>
          </p:cNvPr>
          <p:cNvSpPr>
            <a:spLocks noGrp="1"/>
          </p:cNvSpPr>
          <p:nvPr>
            <p:ph type="sldNum" sz="quarter" idx="12"/>
          </p:nvPr>
        </p:nvSpPr>
        <p:spPr/>
        <p:txBody>
          <a:bodyPr/>
          <a:lstStyle/>
          <a:p>
            <a:fld id="{FADE2C32-63F3-4072-9809-44C874451754}" type="slidenum">
              <a:rPr lang="en-GB" smtClean="0"/>
              <a:t>‹#›</a:t>
            </a:fld>
            <a:endParaRPr lang="en-GB"/>
          </a:p>
        </p:txBody>
      </p:sp>
    </p:spTree>
    <p:extLst>
      <p:ext uri="{BB962C8B-B14F-4D97-AF65-F5344CB8AC3E}">
        <p14:creationId xmlns:p14="http://schemas.microsoft.com/office/powerpoint/2010/main" val="444676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15ADE-7F0C-5DB8-D2E8-9A6C71FF28C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5E81E5B-D340-6804-4EEF-3134E6AC43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6F08EE6-0CAB-AA57-458B-7206E80666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4DB768F-9036-D50B-1AFB-7C849FF3FFCF}"/>
              </a:ext>
            </a:extLst>
          </p:cNvPr>
          <p:cNvSpPr>
            <a:spLocks noGrp="1"/>
          </p:cNvSpPr>
          <p:nvPr>
            <p:ph type="dt" sz="half" idx="10"/>
          </p:nvPr>
        </p:nvSpPr>
        <p:spPr/>
        <p:txBody>
          <a:bodyPr/>
          <a:lstStyle/>
          <a:p>
            <a:fld id="{F1CA148D-A7CF-4093-9DD0-0089484B803C}" type="datetimeFigureOut">
              <a:rPr lang="en-GB" smtClean="0"/>
              <a:t>01/06/2023</a:t>
            </a:fld>
            <a:endParaRPr lang="en-GB"/>
          </a:p>
        </p:txBody>
      </p:sp>
      <p:sp>
        <p:nvSpPr>
          <p:cNvPr id="6" name="Footer Placeholder 5">
            <a:extLst>
              <a:ext uri="{FF2B5EF4-FFF2-40B4-BE49-F238E27FC236}">
                <a16:creationId xmlns:a16="http://schemas.microsoft.com/office/drawing/2014/main" id="{AE922F8C-B7FE-E5B4-8692-89132A493E9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F78B566-8022-6DD7-9DD1-A9F178F432E0}"/>
              </a:ext>
            </a:extLst>
          </p:cNvPr>
          <p:cNvSpPr>
            <a:spLocks noGrp="1"/>
          </p:cNvSpPr>
          <p:nvPr>
            <p:ph type="sldNum" sz="quarter" idx="12"/>
          </p:nvPr>
        </p:nvSpPr>
        <p:spPr/>
        <p:txBody>
          <a:bodyPr/>
          <a:lstStyle/>
          <a:p>
            <a:fld id="{FADE2C32-63F3-4072-9809-44C874451754}" type="slidenum">
              <a:rPr lang="en-GB" smtClean="0"/>
              <a:t>‹#›</a:t>
            </a:fld>
            <a:endParaRPr lang="en-GB"/>
          </a:p>
        </p:txBody>
      </p:sp>
    </p:spTree>
    <p:extLst>
      <p:ext uri="{BB962C8B-B14F-4D97-AF65-F5344CB8AC3E}">
        <p14:creationId xmlns:p14="http://schemas.microsoft.com/office/powerpoint/2010/main" val="3908535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6AB15-345D-A210-1B29-0F9BE58D443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E245076-9D5E-5203-0FBE-C5665B169D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3CD580-F1A3-8C17-701A-86BD70FF7D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4DA97A1-D167-1702-72B7-D08E58840A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74289A-833A-117F-E334-408A0A728A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5272365-26EB-5BD8-A0EC-D243D9539118}"/>
              </a:ext>
            </a:extLst>
          </p:cNvPr>
          <p:cNvSpPr>
            <a:spLocks noGrp="1"/>
          </p:cNvSpPr>
          <p:nvPr>
            <p:ph type="dt" sz="half" idx="10"/>
          </p:nvPr>
        </p:nvSpPr>
        <p:spPr/>
        <p:txBody>
          <a:bodyPr/>
          <a:lstStyle/>
          <a:p>
            <a:fld id="{F1CA148D-A7CF-4093-9DD0-0089484B803C}" type="datetimeFigureOut">
              <a:rPr lang="en-GB" smtClean="0"/>
              <a:t>01/06/2023</a:t>
            </a:fld>
            <a:endParaRPr lang="en-GB"/>
          </a:p>
        </p:txBody>
      </p:sp>
      <p:sp>
        <p:nvSpPr>
          <p:cNvPr id="8" name="Footer Placeholder 7">
            <a:extLst>
              <a:ext uri="{FF2B5EF4-FFF2-40B4-BE49-F238E27FC236}">
                <a16:creationId xmlns:a16="http://schemas.microsoft.com/office/drawing/2014/main" id="{8ADC968A-68F3-851A-A5F9-CBC6E8C7739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C7EF7BA-C788-DB71-87FD-628F2F2C05A4}"/>
              </a:ext>
            </a:extLst>
          </p:cNvPr>
          <p:cNvSpPr>
            <a:spLocks noGrp="1"/>
          </p:cNvSpPr>
          <p:nvPr>
            <p:ph type="sldNum" sz="quarter" idx="12"/>
          </p:nvPr>
        </p:nvSpPr>
        <p:spPr/>
        <p:txBody>
          <a:bodyPr/>
          <a:lstStyle/>
          <a:p>
            <a:fld id="{FADE2C32-63F3-4072-9809-44C874451754}" type="slidenum">
              <a:rPr lang="en-GB" smtClean="0"/>
              <a:t>‹#›</a:t>
            </a:fld>
            <a:endParaRPr lang="en-GB"/>
          </a:p>
        </p:txBody>
      </p:sp>
    </p:spTree>
    <p:extLst>
      <p:ext uri="{BB962C8B-B14F-4D97-AF65-F5344CB8AC3E}">
        <p14:creationId xmlns:p14="http://schemas.microsoft.com/office/powerpoint/2010/main" val="3163935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AE1B8-EB68-A647-594E-828EC40AFF1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B2C8074-5179-4AEC-A690-5B5C194D003D}"/>
              </a:ext>
            </a:extLst>
          </p:cNvPr>
          <p:cNvSpPr>
            <a:spLocks noGrp="1"/>
          </p:cNvSpPr>
          <p:nvPr>
            <p:ph type="dt" sz="half" idx="10"/>
          </p:nvPr>
        </p:nvSpPr>
        <p:spPr/>
        <p:txBody>
          <a:bodyPr/>
          <a:lstStyle/>
          <a:p>
            <a:fld id="{F1CA148D-A7CF-4093-9DD0-0089484B803C}" type="datetimeFigureOut">
              <a:rPr lang="en-GB" smtClean="0"/>
              <a:t>01/06/2023</a:t>
            </a:fld>
            <a:endParaRPr lang="en-GB"/>
          </a:p>
        </p:txBody>
      </p:sp>
      <p:sp>
        <p:nvSpPr>
          <p:cNvPr id="4" name="Footer Placeholder 3">
            <a:extLst>
              <a:ext uri="{FF2B5EF4-FFF2-40B4-BE49-F238E27FC236}">
                <a16:creationId xmlns:a16="http://schemas.microsoft.com/office/drawing/2014/main" id="{F152E504-7991-2EA2-5DB1-301C0E75D42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8D38472-D885-1D7D-6E64-A5F7D5648479}"/>
              </a:ext>
            </a:extLst>
          </p:cNvPr>
          <p:cNvSpPr>
            <a:spLocks noGrp="1"/>
          </p:cNvSpPr>
          <p:nvPr>
            <p:ph type="sldNum" sz="quarter" idx="12"/>
          </p:nvPr>
        </p:nvSpPr>
        <p:spPr/>
        <p:txBody>
          <a:bodyPr/>
          <a:lstStyle/>
          <a:p>
            <a:fld id="{FADE2C32-63F3-4072-9809-44C874451754}" type="slidenum">
              <a:rPr lang="en-GB" smtClean="0"/>
              <a:t>‹#›</a:t>
            </a:fld>
            <a:endParaRPr lang="en-GB"/>
          </a:p>
        </p:txBody>
      </p:sp>
    </p:spTree>
    <p:extLst>
      <p:ext uri="{BB962C8B-B14F-4D97-AF65-F5344CB8AC3E}">
        <p14:creationId xmlns:p14="http://schemas.microsoft.com/office/powerpoint/2010/main" val="672031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77DD77-7F36-6752-B904-CE3CEBE911B1}"/>
              </a:ext>
            </a:extLst>
          </p:cNvPr>
          <p:cNvSpPr>
            <a:spLocks noGrp="1"/>
          </p:cNvSpPr>
          <p:nvPr>
            <p:ph type="dt" sz="half" idx="10"/>
          </p:nvPr>
        </p:nvSpPr>
        <p:spPr/>
        <p:txBody>
          <a:bodyPr/>
          <a:lstStyle/>
          <a:p>
            <a:fld id="{F1CA148D-A7CF-4093-9DD0-0089484B803C}" type="datetimeFigureOut">
              <a:rPr lang="en-GB" smtClean="0"/>
              <a:t>01/06/2023</a:t>
            </a:fld>
            <a:endParaRPr lang="en-GB"/>
          </a:p>
        </p:txBody>
      </p:sp>
      <p:sp>
        <p:nvSpPr>
          <p:cNvPr id="3" name="Footer Placeholder 2">
            <a:extLst>
              <a:ext uri="{FF2B5EF4-FFF2-40B4-BE49-F238E27FC236}">
                <a16:creationId xmlns:a16="http://schemas.microsoft.com/office/drawing/2014/main" id="{8B4A871C-D0E9-9A27-6583-1F4220ED195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F1DF589-5798-F033-CFD2-E565E50D5E8E}"/>
              </a:ext>
            </a:extLst>
          </p:cNvPr>
          <p:cNvSpPr>
            <a:spLocks noGrp="1"/>
          </p:cNvSpPr>
          <p:nvPr>
            <p:ph type="sldNum" sz="quarter" idx="12"/>
          </p:nvPr>
        </p:nvSpPr>
        <p:spPr/>
        <p:txBody>
          <a:bodyPr/>
          <a:lstStyle/>
          <a:p>
            <a:fld id="{FADE2C32-63F3-4072-9809-44C874451754}" type="slidenum">
              <a:rPr lang="en-GB" smtClean="0"/>
              <a:t>‹#›</a:t>
            </a:fld>
            <a:endParaRPr lang="en-GB"/>
          </a:p>
        </p:txBody>
      </p:sp>
    </p:spTree>
    <p:extLst>
      <p:ext uri="{BB962C8B-B14F-4D97-AF65-F5344CB8AC3E}">
        <p14:creationId xmlns:p14="http://schemas.microsoft.com/office/powerpoint/2010/main" val="1926636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7B50A-5AB1-30AF-F748-BFC82E1CBA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B9272B4-E798-18C1-9FD3-58B253E14B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559B56F-0372-FD8D-AFBD-7573A507DF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BCCAE2-6D6C-AF07-9799-CCFF6CCF812A}"/>
              </a:ext>
            </a:extLst>
          </p:cNvPr>
          <p:cNvSpPr>
            <a:spLocks noGrp="1"/>
          </p:cNvSpPr>
          <p:nvPr>
            <p:ph type="dt" sz="half" idx="10"/>
          </p:nvPr>
        </p:nvSpPr>
        <p:spPr/>
        <p:txBody>
          <a:bodyPr/>
          <a:lstStyle/>
          <a:p>
            <a:fld id="{F1CA148D-A7CF-4093-9DD0-0089484B803C}" type="datetimeFigureOut">
              <a:rPr lang="en-GB" smtClean="0"/>
              <a:t>01/06/2023</a:t>
            </a:fld>
            <a:endParaRPr lang="en-GB"/>
          </a:p>
        </p:txBody>
      </p:sp>
      <p:sp>
        <p:nvSpPr>
          <p:cNvPr id="6" name="Footer Placeholder 5">
            <a:extLst>
              <a:ext uri="{FF2B5EF4-FFF2-40B4-BE49-F238E27FC236}">
                <a16:creationId xmlns:a16="http://schemas.microsoft.com/office/drawing/2014/main" id="{A2253E4E-885D-36AC-08ED-8627301BF1B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52322F8-F94F-10D7-0B20-07EABB1F4001}"/>
              </a:ext>
            </a:extLst>
          </p:cNvPr>
          <p:cNvSpPr>
            <a:spLocks noGrp="1"/>
          </p:cNvSpPr>
          <p:nvPr>
            <p:ph type="sldNum" sz="quarter" idx="12"/>
          </p:nvPr>
        </p:nvSpPr>
        <p:spPr/>
        <p:txBody>
          <a:bodyPr/>
          <a:lstStyle/>
          <a:p>
            <a:fld id="{FADE2C32-63F3-4072-9809-44C874451754}" type="slidenum">
              <a:rPr lang="en-GB" smtClean="0"/>
              <a:t>‹#›</a:t>
            </a:fld>
            <a:endParaRPr lang="en-GB"/>
          </a:p>
        </p:txBody>
      </p:sp>
    </p:spTree>
    <p:extLst>
      <p:ext uri="{BB962C8B-B14F-4D97-AF65-F5344CB8AC3E}">
        <p14:creationId xmlns:p14="http://schemas.microsoft.com/office/powerpoint/2010/main" val="1186392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574E9-B26B-0AC4-4908-8540052517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EEBC365-AA7D-99AA-802B-A68D464F23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059E7A5-B234-DED4-CA80-5117A7253E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4485EB-7C52-2696-C422-AED552414553}"/>
              </a:ext>
            </a:extLst>
          </p:cNvPr>
          <p:cNvSpPr>
            <a:spLocks noGrp="1"/>
          </p:cNvSpPr>
          <p:nvPr>
            <p:ph type="dt" sz="half" idx="10"/>
          </p:nvPr>
        </p:nvSpPr>
        <p:spPr/>
        <p:txBody>
          <a:bodyPr/>
          <a:lstStyle/>
          <a:p>
            <a:fld id="{F1CA148D-A7CF-4093-9DD0-0089484B803C}" type="datetimeFigureOut">
              <a:rPr lang="en-GB" smtClean="0"/>
              <a:t>01/06/2023</a:t>
            </a:fld>
            <a:endParaRPr lang="en-GB"/>
          </a:p>
        </p:txBody>
      </p:sp>
      <p:sp>
        <p:nvSpPr>
          <p:cNvPr id="6" name="Footer Placeholder 5">
            <a:extLst>
              <a:ext uri="{FF2B5EF4-FFF2-40B4-BE49-F238E27FC236}">
                <a16:creationId xmlns:a16="http://schemas.microsoft.com/office/drawing/2014/main" id="{1939B032-ABE6-54EE-EDE6-2C07F27476B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4641B60-A3AB-B555-8656-D5D5036A9B5E}"/>
              </a:ext>
            </a:extLst>
          </p:cNvPr>
          <p:cNvSpPr>
            <a:spLocks noGrp="1"/>
          </p:cNvSpPr>
          <p:nvPr>
            <p:ph type="sldNum" sz="quarter" idx="12"/>
          </p:nvPr>
        </p:nvSpPr>
        <p:spPr/>
        <p:txBody>
          <a:bodyPr/>
          <a:lstStyle/>
          <a:p>
            <a:fld id="{FADE2C32-63F3-4072-9809-44C874451754}" type="slidenum">
              <a:rPr lang="en-GB" smtClean="0"/>
              <a:t>‹#›</a:t>
            </a:fld>
            <a:endParaRPr lang="en-GB"/>
          </a:p>
        </p:txBody>
      </p:sp>
    </p:spTree>
    <p:extLst>
      <p:ext uri="{BB962C8B-B14F-4D97-AF65-F5344CB8AC3E}">
        <p14:creationId xmlns:p14="http://schemas.microsoft.com/office/powerpoint/2010/main" val="3587726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B641E-BEED-678F-0336-621FA2CE80D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23B98C1-34E1-A71F-FE09-EA1DA293EA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0F3176-E6CF-5BBE-B834-6566829068FB}"/>
              </a:ext>
            </a:extLst>
          </p:cNvPr>
          <p:cNvSpPr>
            <a:spLocks noGrp="1"/>
          </p:cNvSpPr>
          <p:nvPr>
            <p:ph type="dt" sz="half" idx="10"/>
          </p:nvPr>
        </p:nvSpPr>
        <p:spPr/>
        <p:txBody>
          <a:bodyPr/>
          <a:lstStyle/>
          <a:p>
            <a:fld id="{F1CA148D-A7CF-4093-9DD0-0089484B803C}" type="datetimeFigureOut">
              <a:rPr lang="en-GB" smtClean="0"/>
              <a:t>01/06/2023</a:t>
            </a:fld>
            <a:endParaRPr lang="en-GB"/>
          </a:p>
        </p:txBody>
      </p:sp>
      <p:sp>
        <p:nvSpPr>
          <p:cNvPr id="5" name="Footer Placeholder 4">
            <a:extLst>
              <a:ext uri="{FF2B5EF4-FFF2-40B4-BE49-F238E27FC236}">
                <a16:creationId xmlns:a16="http://schemas.microsoft.com/office/drawing/2014/main" id="{3B5D11B7-ADF8-6AB0-07CD-4C329CAF02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C53A45-FCC3-F13E-2EF0-2C7F6B25CC40}"/>
              </a:ext>
            </a:extLst>
          </p:cNvPr>
          <p:cNvSpPr>
            <a:spLocks noGrp="1"/>
          </p:cNvSpPr>
          <p:nvPr>
            <p:ph type="sldNum" sz="quarter" idx="12"/>
          </p:nvPr>
        </p:nvSpPr>
        <p:spPr/>
        <p:txBody>
          <a:bodyPr/>
          <a:lstStyle/>
          <a:p>
            <a:fld id="{FADE2C32-63F3-4072-9809-44C874451754}" type="slidenum">
              <a:rPr lang="en-GB" smtClean="0"/>
              <a:t>‹#›</a:t>
            </a:fld>
            <a:endParaRPr lang="en-GB"/>
          </a:p>
        </p:txBody>
      </p:sp>
    </p:spTree>
    <p:extLst>
      <p:ext uri="{BB962C8B-B14F-4D97-AF65-F5344CB8AC3E}">
        <p14:creationId xmlns:p14="http://schemas.microsoft.com/office/powerpoint/2010/main" val="2692640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149905-65C1-6DEF-170B-E527C4F6A31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48EB1FE-1D80-5617-FB62-6922EBDA45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5ECF56-EC49-C319-DF6E-1764881608FD}"/>
              </a:ext>
            </a:extLst>
          </p:cNvPr>
          <p:cNvSpPr>
            <a:spLocks noGrp="1"/>
          </p:cNvSpPr>
          <p:nvPr>
            <p:ph type="dt" sz="half" idx="10"/>
          </p:nvPr>
        </p:nvSpPr>
        <p:spPr/>
        <p:txBody>
          <a:bodyPr/>
          <a:lstStyle/>
          <a:p>
            <a:fld id="{F1CA148D-A7CF-4093-9DD0-0089484B803C}" type="datetimeFigureOut">
              <a:rPr lang="en-GB" smtClean="0"/>
              <a:t>01/06/2023</a:t>
            </a:fld>
            <a:endParaRPr lang="en-GB"/>
          </a:p>
        </p:txBody>
      </p:sp>
      <p:sp>
        <p:nvSpPr>
          <p:cNvPr id="5" name="Footer Placeholder 4">
            <a:extLst>
              <a:ext uri="{FF2B5EF4-FFF2-40B4-BE49-F238E27FC236}">
                <a16:creationId xmlns:a16="http://schemas.microsoft.com/office/drawing/2014/main" id="{74FC3BF5-058D-EB5F-6F78-5F3B7EBF4D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E023CA-4057-398F-9E09-1153638A2A85}"/>
              </a:ext>
            </a:extLst>
          </p:cNvPr>
          <p:cNvSpPr>
            <a:spLocks noGrp="1"/>
          </p:cNvSpPr>
          <p:nvPr>
            <p:ph type="sldNum" sz="quarter" idx="12"/>
          </p:nvPr>
        </p:nvSpPr>
        <p:spPr/>
        <p:txBody>
          <a:bodyPr/>
          <a:lstStyle/>
          <a:p>
            <a:fld id="{FADE2C32-63F3-4072-9809-44C874451754}" type="slidenum">
              <a:rPr lang="en-GB" smtClean="0"/>
              <a:t>‹#›</a:t>
            </a:fld>
            <a:endParaRPr lang="en-GB"/>
          </a:p>
        </p:txBody>
      </p:sp>
    </p:spTree>
    <p:extLst>
      <p:ext uri="{BB962C8B-B14F-4D97-AF65-F5344CB8AC3E}">
        <p14:creationId xmlns:p14="http://schemas.microsoft.com/office/powerpoint/2010/main" val="2660882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63F8516-B4F0-A852-7238-75A1A07D91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6A17D13-041E-C948-D0D4-D8F5C49A6F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2625768-DE92-151E-369C-0CE19A3C76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CA148D-A7CF-4093-9DD0-0089484B803C}" type="datetimeFigureOut">
              <a:rPr lang="en-GB" smtClean="0"/>
              <a:t>01/06/2023</a:t>
            </a:fld>
            <a:endParaRPr lang="en-GB"/>
          </a:p>
        </p:txBody>
      </p:sp>
      <p:sp>
        <p:nvSpPr>
          <p:cNvPr id="5" name="Footer Placeholder 4">
            <a:extLst>
              <a:ext uri="{FF2B5EF4-FFF2-40B4-BE49-F238E27FC236}">
                <a16:creationId xmlns:a16="http://schemas.microsoft.com/office/drawing/2014/main" id="{60AF4597-4B4E-FEBA-B8AA-1E444CD821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2B65382-102B-78D2-974B-89594EC6B8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DE2C32-63F3-4072-9809-44C874451754}" type="slidenum">
              <a:rPr lang="en-GB" smtClean="0"/>
              <a:t>‹#›</a:t>
            </a:fld>
            <a:endParaRPr lang="en-GB"/>
          </a:p>
        </p:txBody>
      </p:sp>
    </p:spTree>
    <p:extLst>
      <p:ext uri="{BB962C8B-B14F-4D97-AF65-F5344CB8AC3E}">
        <p14:creationId xmlns:p14="http://schemas.microsoft.com/office/powerpoint/2010/main" val="3007294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9">
            <a:extLst>
              <a:ext uri="{FF2B5EF4-FFF2-40B4-BE49-F238E27FC236}">
                <a16:creationId xmlns:a16="http://schemas.microsoft.com/office/drawing/2014/main" id="{B7BD7FCF-A254-4A97-A15C-319B676226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11">
            <a:extLst>
              <a:ext uri="{FF2B5EF4-FFF2-40B4-BE49-F238E27FC236}">
                <a16:creationId xmlns:a16="http://schemas.microsoft.com/office/drawing/2014/main" id="{52FFAF72-6204-4676-9C6F-9A4CC4D91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6BABE8C-720D-E1C9-6712-C1EDA8BF9AF8}"/>
              </a:ext>
            </a:extLst>
          </p:cNvPr>
          <p:cNvSpPr>
            <a:spLocks noGrp="1"/>
          </p:cNvSpPr>
          <p:nvPr>
            <p:ph type="ctrTitle"/>
          </p:nvPr>
        </p:nvSpPr>
        <p:spPr>
          <a:xfrm>
            <a:off x="300608" y="620146"/>
            <a:ext cx="6602298" cy="4064710"/>
          </a:xfrm>
        </p:spPr>
        <p:txBody>
          <a:bodyPr anchor="t" anchorCtr="0">
            <a:normAutofit fontScale="90000"/>
          </a:bodyPr>
          <a:lstStyle/>
          <a:p>
            <a:pPr algn="l"/>
            <a:br>
              <a:rPr lang="en-US" sz="4400" b="1" dirty="0"/>
            </a:br>
            <a:r>
              <a:rPr lang="en-US" sz="4400" b="1" dirty="0"/>
              <a:t>“Treating Care Experience as a Protected Characteristic</a:t>
            </a:r>
            <a:br>
              <a:rPr lang="en-US" sz="4400" b="1" dirty="0"/>
            </a:br>
            <a:r>
              <a:rPr lang="en-US" sz="4400" b="1" dirty="0"/>
              <a:t>Workshop”</a:t>
            </a:r>
            <a:br>
              <a:rPr lang="en-US" sz="4400" b="1" dirty="0"/>
            </a:br>
            <a:br>
              <a:rPr lang="en-US" sz="4400" b="1" dirty="0"/>
            </a:br>
            <a:br>
              <a:rPr lang="en-US" sz="4900" b="1" dirty="0"/>
            </a:br>
            <a:br>
              <a:rPr lang="en-US" sz="3700" b="1" dirty="0"/>
            </a:br>
            <a:br>
              <a:rPr lang="en-US" sz="3700" b="1" dirty="0"/>
            </a:br>
            <a:endParaRPr lang="en-GB" sz="3700" b="1" dirty="0"/>
          </a:p>
        </p:txBody>
      </p:sp>
      <p:sp>
        <p:nvSpPr>
          <p:cNvPr id="3" name="Subtitle 2">
            <a:extLst>
              <a:ext uri="{FF2B5EF4-FFF2-40B4-BE49-F238E27FC236}">
                <a16:creationId xmlns:a16="http://schemas.microsoft.com/office/drawing/2014/main" id="{C71B6D93-E96A-9A0B-EFFD-779F7E9A8F7C}"/>
              </a:ext>
            </a:extLst>
          </p:cNvPr>
          <p:cNvSpPr>
            <a:spLocks noGrp="1"/>
          </p:cNvSpPr>
          <p:nvPr>
            <p:ph type="subTitle" idx="1"/>
          </p:nvPr>
        </p:nvSpPr>
        <p:spPr>
          <a:xfrm>
            <a:off x="484688" y="4626578"/>
            <a:ext cx="4620584" cy="775494"/>
          </a:xfrm>
        </p:spPr>
        <p:txBody>
          <a:bodyPr>
            <a:normAutofit fontScale="92500" lnSpcReduction="10000"/>
          </a:bodyPr>
          <a:lstStyle/>
          <a:p>
            <a:pPr algn="l"/>
            <a:r>
              <a:rPr lang="en-US" sz="2400" b="1" dirty="0"/>
              <a:t>Resource for facilitators </a:t>
            </a:r>
          </a:p>
          <a:p>
            <a:pPr algn="l"/>
            <a:r>
              <a:rPr lang="en-US" dirty="0"/>
              <a:t>©Care Leaver Offer </a:t>
            </a:r>
            <a:endParaRPr lang="en-GB" dirty="0"/>
          </a:p>
        </p:txBody>
      </p:sp>
      <p:grpSp>
        <p:nvGrpSpPr>
          <p:cNvPr id="8" name="Group 7">
            <a:extLst>
              <a:ext uri="{FF2B5EF4-FFF2-40B4-BE49-F238E27FC236}">
                <a16:creationId xmlns:a16="http://schemas.microsoft.com/office/drawing/2014/main" id="{CB6A85FB-D82B-901F-8ED3-396B6B289B4E}"/>
              </a:ext>
            </a:extLst>
          </p:cNvPr>
          <p:cNvGrpSpPr/>
          <p:nvPr/>
        </p:nvGrpSpPr>
        <p:grpSpPr>
          <a:xfrm>
            <a:off x="6800986" y="1069398"/>
            <a:ext cx="4747547" cy="4747547"/>
            <a:chOff x="6800986" y="1069398"/>
            <a:chExt cx="4747547" cy="4747547"/>
          </a:xfrm>
        </p:grpSpPr>
        <p:pic>
          <p:nvPicPr>
            <p:cNvPr id="7" name="Picture 6" descr="A black square with white text&#10;&#10;Description automatically generated with medium confidence">
              <a:extLst>
                <a:ext uri="{FF2B5EF4-FFF2-40B4-BE49-F238E27FC236}">
                  <a16:creationId xmlns:a16="http://schemas.microsoft.com/office/drawing/2014/main" id="{7D0C4103-B97D-0736-7387-06F6EC497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0986" y="1069398"/>
              <a:ext cx="4747547" cy="4747547"/>
            </a:xfrm>
            <a:prstGeom prst="rect">
              <a:avLst/>
            </a:prstGeom>
          </p:spPr>
        </p:pic>
        <p:sp>
          <p:nvSpPr>
            <p:cNvPr id="4" name="TextBox 3">
              <a:extLst>
                <a:ext uri="{FF2B5EF4-FFF2-40B4-BE49-F238E27FC236}">
                  <a16:creationId xmlns:a16="http://schemas.microsoft.com/office/drawing/2014/main" id="{E4ABFB57-C0CB-CC7C-3569-707A9F881B3C}"/>
                </a:ext>
              </a:extLst>
            </p:cNvPr>
            <p:cNvSpPr txBox="1"/>
            <p:nvPr/>
          </p:nvSpPr>
          <p:spPr>
            <a:xfrm>
              <a:off x="9530056" y="4038525"/>
              <a:ext cx="516151" cy="646331"/>
            </a:xfrm>
            <a:prstGeom prst="rect">
              <a:avLst/>
            </a:prstGeom>
            <a:noFill/>
          </p:spPr>
          <p:txBody>
            <a:bodyPr wrap="square" rtlCol="0">
              <a:spAutoFit/>
            </a:bodyPr>
            <a:lstStyle/>
            <a:p>
              <a:r>
                <a:rPr lang="en-US" sz="3600" dirty="0">
                  <a:solidFill>
                    <a:schemeClr val="bg1"/>
                  </a:solidFill>
                </a:rPr>
                <a:t>®</a:t>
              </a:r>
              <a:endParaRPr lang="en-GB" sz="2400" dirty="0">
                <a:solidFill>
                  <a:schemeClr val="bg1"/>
                </a:solidFill>
              </a:endParaRPr>
            </a:p>
          </p:txBody>
        </p:sp>
      </p:grpSp>
    </p:spTree>
    <p:extLst>
      <p:ext uri="{BB962C8B-B14F-4D97-AF65-F5344CB8AC3E}">
        <p14:creationId xmlns:p14="http://schemas.microsoft.com/office/powerpoint/2010/main" val="4237019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A4C4F4-3490-3F23-EC75-C77B988F22E8}"/>
              </a:ext>
            </a:extLst>
          </p:cNvPr>
          <p:cNvSpPr>
            <a:spLocks noGrp="1"/>
          </p:cNvSpPr>
          <p:nvPr>
            <p:ph type="title"/>
          </p:nvPr>
        </p:nvSpPr>
        <p:spPr>
          <a:xfrm>
            <a:off x="838201" y="643467"/>
            <a:ext cx="3888526" cy="1800526"/>
          </a:xfrm>
        </p:spPr>
        <p:txBody>
          <a:bodyPr>
            <a:normAutofit/>
          </a:bodyPr>
          <a:lstStyle/>
          <a:p>
            <a:r>
              <a:rPr lang="en-US" sz="3700" b="1" dirty="0"/>
              <a:t>1. Introduction</a:t>
            </a:r>
            <a:br>
              <a:rPr lang="en-US" dirty="0"/>
            </a:br>
            <a:r>
              <a:rPr lang="en-US" sz="2400" dirty="0"/>
              <a:t>(10 minutes)</a:t>
            </a:r>
            <a:endParaRPr lang="en-GB" dirty="0"/>
          </a:p>
        </p:txBody>
      </p:sp>
      <p:sp>
        <p:nvSpPr>
          <p:cNvPr id="3" name="Content Placeholder 2">
            <a:extLst>
              <a:ext uri="{FF2B5EF4-FFF2-40B4-BE49-F238E27FC236}">
                <a16:creationId xmlns:a16="http://schemas.microsoft.com/office/drawing/2014/main" id="{A9C71A09-74CC-CF14-7D0B-BE341A1D2CDF}"/>
              </a:ext>
            </a:extLst>
          </p:cNvPr>
          <p:cNvSpPr>
            <a:spLocks noGrp="1"/>
          </p:cNvSpPr>
          <p:nvPr>
            <p:ph idx="1"/>
          </p:nvPr>
        </p:nvSpPr>
        <p:spPr>
          <a:xfrm>
            <a:off x="838201" y="2623381"/>
            <a:ext cx="3888528" cy="3553581"/>
          </a:xfrm>
        </p:spPr>
        <p:txBody>
          <a:bodyPr>
            <a:normAutofit/>
          </a:bodyPr>
          <a:lstStyle/>
          <a:p>
            <a:pPr>
              <a:buFont typeface="+mj-lt"/>
              <a:buAutoNum type="arabicPeriod"/>
            </a:pPr>
            <a:r>
              <a:rPr lang="en-US" sz="2000"/>
              <a:t>Welcome and Icebreaker Activity: Encourage participants to introduce themselves and share one thing they wish others knew about care-experienced young people.</a:t>
            </a:r>
          </a:p>
          <a:p>
            <a:pPr>
              <a:buFont typeface="+mj-lt"/>
              <a:buAutoNum type="arabicPeriod"/>
            </a:pPr>
            <a:r>
              <a:rPr lang="en-US" sz="2000"/>
              <a:t>Briefly explain the purpose of the workshop: Understanding protected characteristics and how they might apply to care-experienced youth if the law was changed.</a:t>
            </a:r>
          </a:p>
          <a:p>
            <a:endParaRPr lang="en-GB" sz="2000"/>
          </a:p>
        </p:txBody>
      </p:sp>
      <p:grpSp>
        <p:nvGrpSpPr>
          <p:cNvPr id="5" name="Group 4">
            <a:extLst>
              <a:ext uri="{FF2B5EF4-FFF2-40B4-BE49-F238E27FC236}">
                <a16:creationId xmlns:a16="http://schemas.microsoft.com/office/drawing/2014/main" id="{41B37BF1-BE87-92E3-88ED-5D70DC9CC83A}"/>
              </a:ext>
            </a:extLst>
          </p:cNvPr>
          <p:cNvGrpSpPr/>
          <p:nvPr/>
        </p:nvGrpSpPr>
        <p:grpSpPr>
          <a:xfrm>
            <a:off x="6800986" y="1069398"/>
            <a:ext cx="4747547" cy="4747547"/>
            <a:chOff x="6800986" y="1069398"/>
            <a:chExt cx="4747547" cy="4747547"/>
          </a:xfrm>
        </p:grpSpPr>
        <p:pic>
          <p:nvPicPr>
            <p:cNvPr id="6" name="Picture 5" descr="A black square with white text&#10;&#10;Description automatically generated with medium confidence">
              <a:extLst>
                <a:ext uri="{FF2B5EF4-FFF2-40B4-BE49-F238E27FC236}">
                  <a16:creationId xmlns:a16="http://schemas.microsoft.com/office/drawing/2014/main" id="{A5B4F463-8D51-7735-74CE-E83C1146C2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0986" y="1069398"/>
              <a:ext cx="4747547" cy="4747547"/>
            </a:xfrm>
            <a:prstGeom prst="rect">
              <a:avLst/>
            </a:prstGeom>
          </p:spPr>
        </p:pic>
        <p:sp>
          <p:nvSpPr>
            <p:cNvPr id="7" name="TextBox 6">
              <a:extLst>
                <a:ext uri="{FF2B5EF4-FFF2-40B4-BE49-F238E27FC236}">
                  <a16:creationId xmlns:a16="http://schemas.microsoft.com/office/drawing/2014/main" id="{1F3E5E53-331F-AD35-8CDB-A2CEE45499D3}"/>
                </a:ext>
              </a:extLst>
            </p:cNvPr>
            <p:cNvSpPr txBox="1"/>
            <p:nvPr/>
          </p:nvSpPr>
          <p:spPr>
            <a:xfrm>
              <a:off x="9530056" y="4038525"/>
              <a:ext cx="516151" cy="646331"/>
            </a:xfrm>
            <a:prstGeom prst="rect">
              <a:avLst/>
            </a:prstGeom>
            <a:noFill/>
          </p:spPr>
          <p:txBody>
            <a:bodyPr wrap="square" rtlCol="0">
              <a:spAutoFit/>
            </a:bodyPr>
            <a:lstStyle/>
            <a:p>
              <a:r>
                <a:rPr lang="en-US" sz="3600" dirty="0">
                  <a:solidFill>
                    <a:schemeClr val="bg1"/>
                  </a:solidFill>
                </a:rPr>
                <a:t>®</a:t>
              </a:r>
              <a:endParaRPr lang="en-GB" sz="2400" dirty="0">
                <a:solidFill>
                  <a:schemeClr val="bg1"/>
                </a:solidFill>
              </a:endParaRPr>
            </a:p>
          </p:txBody>
        </p:sp>
      </p:grpSp>
    </p:spTree>
    <p:extLst>
      <p:ext uri="{BB962C8B-B14F-4D97-AF65-F5344CB8AC3E}">
        <p14:creationId xmlns:p14="http://schemas.microsoft.com/office/powerpoint/2010/main" val="2865908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45DF8DD-5AC7-C392-298A-ADFCBD9455E1}"/>
              </a:ext>
            </a:extLst>
          </p:cNvPr>
          <p:cNvSpPr>
            <a:spLocks noGrp="1"/>
          </p:cNvSpPr>
          <p:nvPr>
            <p:ph type="title"/>
          </p:nvPr>
        </p:nvSpPr>
        <p:spPr>
          <a:xfrm>
            <a:off x="838200" y="643467"/>
            <a:ext cx="5710083" cy="1800526"/>
          </a:xfrm>
        </p:spPr>
        <p:txBody>
          <a:bodyPr>
            <a:normAutofit/>
          </a:bodyPr>
          <a:lstStyle/>
          <a:p>
            <a:r>
              <a:rPr lang="en-US" sz="3700" b="1" dirty="0"/>
              <a:t>2. Understanding Protected Characteristics </a:t>
            </a:r>
            <a:br>
              <a:rPr lang="en-US" sz="3100" b="1" dirty="0"/>
            </a:br>
            <a:r>
              <a:rPr lang="en-US" sz="2400" dirty="0"/>
              <a:t>(15 minutes)</a:t>
            </a:r>
            <a:endParaRPr lang="en-GB" sz="3100" dirty="0"/>
          </a:p>
        </p:txBody>
      </p:sp>
      <p:sp>
        <p:nvSpPr>
          <p:cNvPr id="3" name="Content Placeholder 2">
            <a:extLst>
              <a:ext uri="{FF2B5EF4-FFF2-40B4-BE49-F238E27FC236}">
                <a16:creationId xmlns:a16="http://schemas.microsoft.com/office/drawing/2014/main" id="{F1163337-BE71-6F8D-2AF9-CE45C00097A9}"/>
              </a:ext>
            </a:extLst>
          </p:cNvPr>
          <p:cNvSpPr>
            <a:spLocks noGrp="1"/>
          </p:cNvSpPr>
          <p:nvPr>
            <p:ph idx="1"/>
          </p:nvPr>
        </p:nvSpPr>
        <p:spPr>
          <a:xfrm>
            <a:off x="838201" y="2623381"/>
            <a:ext cx="3888528" cy="3553581"/>
          </a:xfrm>
        </p:spPr>
        <p:txBody>
          <a:bodyPr>
            <a:normAutofit/>
          </a:bodyPr>
          <a:lstStyle/>
          <a:p>
            <a:pPr>
              <a:buFont typeface="+mj-lt"/>
              <a:buAutoNum type="arabicPeriod"/>
            </a:pPr>
            <a:r>
              <a:rPr lang="en-US" sz="2000" dirty="0"/>
              <a:t>Definition and Examples: Explain what protected characteristics are, including examples such as age, disability, gender reassignment, marriage and civil partnership, pregnancy and maternity, race, religion or belief, sex, and sexual orientation.</a:t>
            </a:r>
          </a:p>
          <a:p>
            <a:pPr>
              <a:buFont typeface="+mj-lt"/>
              <a:buAutoNum type="arabicPeriod"/>
            </a:pPr>
            <a:r>
              <a:rPr lang="en-US" sz="2000" dirty="0"/>
              <a:t>Interactive Activity: Use a case study or scenario to demonstrate protected characteristics in action.</a:t>
            </a:r>
          </a:p>
        </p:txBody>
      </p:sp>
      <p:grpSp>
        <p:nvGrpSpPr>
          <p:cNvPr id="5" name="Group 4">
            <a:extLst>
              <a:ext uri="{FF2B5EF4-FFF2-40B4-BE49-F238E27FC236}">
                <a16:creationId xmlns:a16="http://schemas.microsoft.com/office/drawing/2014/main" id="{50013BDB-32C7-DA84-4047-D30080811863}"/>
              </a:ext>
            </a:extLst>
          </p:cNvPr>
          <p:cNvGrpSpPr/>
          <p:nvPr/>
        </p:nvGrpSpPr>
        <p:grpSpPr>
          <a:xfrm>
            <a:off x="6800986" y="1069398"/>
            <a:ext cx="4747547" cy="4747547"/>
            <a:chOff x="6800986" y="1069398"/>
            <a:chExt cx="4747547" cy="4747547"/>
          </a:xfrm>
        </p:grpSpPr>
        <p:pic>
          <p:nvPicPr>
            <p:cNvPr id="6" name="Picture 5" descr="A black square with white text&#10;&#10;Description automatically generated with medium confidence">
              <a:extLst>
                <a:ext uri="{FF2B5EF4-FFF2-40B4-BE49-F238E27FC236}">
                  <a16:creationId xmlns:a16="http://schemas.microsoft.com/office/drawing/2014/main" id="{15E6232A-AE7F-C5A0-0910-355FDACFD2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0986" y="1069398"/>
              <a:ext cx="4747547" cy="4747547"/>
            </a:xfrm>
            <a:prstGeom prst="rect">
              <a:avLst/>
            </a:prstGeom>
          </p:spPr>
        </p:pic>
        <p:sp>
          <p:nvSpPr>
            <p:cNvPr id="7" name="TextBox 6">
              <a:extLst>
                <a:ext uri="{FF2B5EF4-FFF2-40B4-BE49-F238E27FC236}">
                  <a16:creationId xmlns:a16="http://schemas.microsoft.com/office/drawing/2014/main" id="{B11F0856-AB09-C1ED-56E8-914AAC5D8CC3}"/>
                </a:ext>
              </a:extLst>
            </p:cNvPr>
            <p:cNvSpPr txBox="1"/>
            <p:nvPr/>
          </p:nvSpPr>
          <p:spPr>
            <a:xfrm>
              <a:off x="9530056" y="4038525"/>
              <a:ext cx="516151" cy="646331"/>
            </a:xfrm>
            <a:prstGeom prst="rect">
              <a:avLst/>
            </a:prstGeom>
            <a:noFill/>
          </p:spPr>
          <p:txBody>
            <a:bodyPr wrap="square" rtlCol="0">
              <a:spAutoFit/>
            </a:bodyPr>
            <a:lstStyle/>
            <a:p>
              <a:r>
                <a:rPr lang="en-US" sz="3600" dirty="0">
                  <a:solidFill>
                    <a:schemeClr val="bg1"/>
                  </a:solidFill>
                </a:rPr>
                <a:t>®</a:t>
              </a:r>
              <a:endParaRPr lang="en-GB" sz="2400" dirty="0">
                <a:solidFill>
                  <a:schemeClr val="bg1"/>
                </a:solidFill>
              </a:endParaRPr>
            </a:p>
          </p:txBody>
        </p:sp>
      </p:grpSp>
    </p:spTree>
    <p:extLst>
      <p:ext uri="{BB962C8B-B14F-4D97-AF65-F5344CB8AC3E}">
        <p14:creationId xmlns:p14="http://schemas.microsoft.com/office/powerpoint/2010/main" val="1539963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D92CFF8-CF6B-5CFB-A45E-8273E8F752CE}"/>
              </a:ext>
            </a:extLst>
          </p:cNvPr>
          <p:cNvSpPr>
            <a:spLocks noGrp="1"/>
          </p:cNvSpPr>
          <p:nvPr>
            <p:ph type="title"/>
          </p:nvPr>
        </p:nvSpPr>
        <p:spPr>
          <a:xfrm>
            <a:off x="838201" y="643467"/>
            <a:ext cx="4116354" cy="1800526"/>
          </a:xfrm>
        </p:spPr>
        <p:txBody>
          <a:bodyPr>
            <a:normAutofit/>
          </a:bodyPr>
          <a:lstStyle/>
          <a:p>
            <a:r>
              <a:rPr lang="en-US" sz="3700" b="1" dirty="0"/>
              <a:t>3. Direct and Indirect Discrimination </a:t>
            </a:r>
            <a:br>
              <a:rPr lang="en-US" sz="3700" b="1" dirty="0"/>
            </a:br>
            <a:r>
              <a:rPr lang="en-US" sz="2400" dirty="0"/>
              <a:t>(15 minutes)</a:t>
            </a:r>
            <a:endParaRPr lang="en-GB" sz="3700" dirty="0"/>
          </a:p>
        </p:txBody>
      </p:sp>
      <p:sp>
        <p:nvSpPr>
          <p:cNvPr id="3" name="Content Placeholder 2">
            <a:extLst>
              <a:ext uri="{FF2B5EF4-FFF2-40B4-BE49-F238E27FC236}">
                <a16:creationId xmlns:a16="http://schemas.microsoft.com/office/drawing/2014/main" id="{B67BFE45-488B-9D6F-9F7F-9CA95AC0D295}"/>
              </a:ext>
            </a:extLst>
          </p:cNvPr>
          <p:cNvSpPr>
            <a:spLocks noGrp="1"/>
          </p:cNvSpPr>
          <p:nvPr>
            <p:ph idx="1"/>
          </p:nvPr>
        </p:nvSpPr>
        <p:spPr>
          <a:xfrm>
            <a:off x="838201" y="2623381"/>
            <a:ext cx="3888528" cy="3553581"/>
          </a:xfrm>
        </p:spPr>
        <p:txBody>
          <a:bodyPr>
            <a:normAutofit/>
          </a:bodyPr>
          <a:lstStyle/>
          <a:p>
            <a:pPr>
              <a:buFont typeface="+mj-lt"/>
              <a:buAutoNum type="arabicPeriod"/>
            </a:pPr>
            <a:r>
              <a:rPr lang="en-US" sz="2000" dirty="0"/>
              <a:t>Explanation: Define and provide examples of both direct and indirect discrimination.</a:t>
            </a:r>
          </a:p>
          <a:p>
            <a:pPr>
              <a:buFont typeface="+mj-lt"/>
              <a:buAutoNum type="arabicPeriod"/>
            </a:pPr>
            <a:r>
              <a:rPr lang="en-US" sz="2000" dirty="0"/>
              <a:t>Interactive Activity: Participants analyse given scenarios to identify instances of direct and indirect discrimination.</a:t>
            </a:r>
          </a:p>
        </p:txBody>
      </p:sp>
      <p:grpSp>
        <p:nvGrpSpPr>
          <p:cNvPr id="5" name="Group 4">
            <a:extLst>
              <a:ext uri="{FF2B5EF4-FFF2-40B4-BE49-F238E27FC236}">
                <a16:creationId xmlns:a16="http://schemas.microsoft.com/office/drawing/2014/main" id="{866538A8-F73F-0A1E-573B-FB3B320FAEF4}"/>
              </a:ext>
            </a:extLst>
          </p:cNvPr>
          <p:cNvGrpSpPr/>
          <p:nvPr/>
        </p:nvGrpSpPr>
        <p:grpSpPr>
          <a:xfrm>
            <a:off x="6800986" y="1069398"/>
            <a:ext cx="4747547" cy="4747547"/>
            <a:chOff x="6800986" y="1069398"/>
            <a:chExt cx="4747547" cy="4747547"/>
          </a:xfrm>
        </p:grpSpPr>
        <p:pic>
          <p:nvPicPr>
            <p:cNvPr id="6" name="Picture 5" descr="A black square with white text&#10;&#10;Description automatically generated with medium confidence">
              <a:extLst>
                <a:ext uri="{FF2B5EF4-FFF2-40B4-BE49-F238E27FC236}">
                  <a16:creationId xmlns:a16="http://schemas.microsoft.com/office/drawing/2014/main" id="{CD425B05-4EBA-DC15-1DC4-3F2261E0CA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0986" y="1069398"/>
              <a:ext cx="4747547" cy="4747547"/>
            </a:xfrm>
            <a:prstGeom prst="rect">
              <a:avLst/>
            </a:prstGeom>
          </p:spPr>
        </p:pic>
        <p:sp>
          <p:nvSpPr>
            <p:cNvPr id="7" name="TextBox 6">
              <a:extLst>
                <a:ext uri="{FF2B5EF4-FFF2-40B4-BE49-F238E27FC236}">
                  <a16:creationId xmlns:a16="http://schemas.microsoft.com/office/drawing/2014/main" id="{38053B5B-8E75-3E90-6111-0BB5E935751A}"/>
                </a:ext>
              </a:extLst>
            </p:cNvPr>
            <p:cNvSpPr txBox="1"/>
            <p:nvPr/>
          </p:nvSpPr>
          <p:spPr>
            <a:xfrm>
              <a:off x="9530056" y="4038525"/>
              <a:ext cx="516151" cy="646331"/>
            </a:xfrm>
            <a:prstGeom prst="rect">
              <a:avLst/>
            </a:prstGeom>
            <a:noFill/>
          </p:spPr>
          <p:txBody>
            <a:bodyPr wrap="square" rtlCol="0">
              <a:spAutoFit/>
            </a:bodyPr>
            <a:lstStyle/>
            <a:p>
              <a:r>
                <a:rPr lang="en-US" sz="3600" dirty="0">
                  <a:solidFill>
                    <a:schemeClr val="bg1"/>
                  </a:solidFill>
                </a:rPr>
                <a:t>®</a:t>
              </a:r>
              <a:endParaRPr lang="en-GB" sz="2400" dirty="0">
                <a:solidFill>
                  <a:schemeClr val="bg1"/>
                </a:solidFill>
              </a:endParaRPr>
            </a:p>
          </p:txBody>
        </p:sp>
      </p:grpSp>
    </p:spTree>
    <p:extLst>
      <p:ext uri="{BB962C8B-B14F-4D97-AF65-F5344CB8AC3E}">
        <p14:creationId xmlns:p14="http://schemas.microsoft.com/office/powerpoint/2010/main" val="1391325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5FFDBA7-AB37-DA71-EEE7-605BDDCD390F}"/>
              </a:ext>
            </a:extLst>
          </p:cNvPr>
          <p:cNvSpPr>
            <a:spLocks noGrp="1"/>
          </p:cNvSpPr>
          <p:nvPr>
            <p:ph type="title"/>
          </p:nvPr>
        </p:nvSpPr>
        <p:spPr>
          <a:xfrm>
            <a:off x="838200" y="643467"/>
            <a:ext cx="4884173" cy="1800526"/>
          </a:xfrm>
        </p:spPr>
        <p:txBody>
          <a:bodyPr>
            <a:normAutofit fontScale="90000"/>
          </a:bodyPr>
          <a:lstStyle/>
          <a:p>
            <a:r>
              <a:rPr lang="en-US" sz="3700" b="1" dirty="0"/>
              <a:t>4. Protected Characteristics and Care-Experienced Youth </a:t>
            </a:r>
            <a:br>
              <a:rPr lang="en-US" sz="3100" b="1" dirty="0"/>
            </a:br>
            <a:r>
              <a:rPr lang="en-US" sz="2700" dirty="0"/>
              <a:t>(15 minutes)</a:t>
            </a:r>
            <a:endParaRPr lang="en-GB" sz="2700" dirty="0"/>
          </a:p>
        </p:txBody>
      </p:sp>
      <p:sp>
        <p:nvSpPr>
          <p:cNvPr id="3" name="Content Placeholder 2">
            <a:extLst>
              <a:ext uri="{FF2B5EF4-FFF2-40B4-BE49-F238E27FC236}">
                <a16:creationId xmlns:a16="http://schemas.microsoft.com/office/drawing/2014/main" id="{8006FB18-2BCF-28E7-5C23-2D8CEAB7F60A}"/>
              </a:ext>
            </a:extLst>
          </p:cNvPr>
          <p:cNvSpPr>
            <a:spLocks noGrp="1"/>
          </p:cNvSpPr>
          <p:nvPr>
            <p:ph idx="1"/>
          </p:nvPr>
        </p:nvSpPr>
        <p:spPr>
          <a:xfrm>
            <a:off x="838201" y="2623381"/>
            <a:ext cx="3888528" cy="3553581"/>
          </a:xfrm>
        </p:spPr>
        <p:txBody>
          <a:bodyPr>
            <a:normAutofit/>
          </a:bodyPr>
          <a:lstStyle/>
          <a:p>
            <a:pPr>
              <a:buFont typeface="+mj-lt"/>
              <a:buAutoNum type="arabicPeriod"/>
            </a:pPr>
            <a:r>
              <a:rPr lang="en-US" sz="2000"/>
              <a:t>Hypothetical Discussion: Lead a conversation on how the law might change to include care-experienced status as a protected characteristic. Discuss the potential benefits and challenges of such a change.</a:t>
            </a:r>
          </a:p>
          <a:p>
            <a:pPr>
              <a:buFont typeface="+mj-lt"/>
              <a:buAutoNum type="arabicPeriod"/>
            </a:pPr>
            <a:r>
              <a:rPr lang="en-US" sz="2000"/>
              <a:t>Group Activity: Participants brainstorm and share how such a change might personally affect them or others in their community.</a:t>
            </a:r>
          </a:p>
          <a:p>
            <a:pPr marL="0" indent="0">
              <a:buNone/>
            </a:pPr>
            <a:endParaRPr lang="en-GB" sz="2000"/>
          </a:p>
        </p:txBody>
      </p:sp>
      <p:grpSp>
        <p:nvGrpSpPr>
          <p:cNvPr id="5" name="Group 4">
            <a:extLst>
              <a:ext uri="{FF2B5EF4-FFF2-40B4-BE49-F238E27FC236}">
                <a16:creationId xmlns:a16="http://schemas.microsoft.com/office/drawing/2014/main" id="{59DE5541-C7BA-7D76-2235-0111CB30AE7D}"/>
              </a:ext>
            </a:extLst>
          </p:cNvPr>
          <p:cNvGrpSpPr/>
          <p:nvPr/>
        </p:nvGrpSpPr>
        <p:grpSpPr>
          <a:xfrm>
            <a:off x="6800986" y="1069398"/>
            <a:ext cx="4747547" cy="4747547"/>
            <a:chOff x="6800986" y="1069398"/>
            <a:chExt cx="4747547" cy="4747547"/>
          </a:xfrm>
        </p:grpSpPr>
        <p:pic>
          <p:nvPicPr>
            <p:cNvPr id="6" name="Picture 5" descr="A black square with white text&#10;&#10;Description automatically generated with medium confidence">
              <a:extLst>
                <a:ext uri="{FF2B5EF4-FFF2-40B4-BE49-F238E27FC236}">
                  <a16:creationId xmlns:a16="http://schemas.microsoft.com/office/drawing/2014/main" id="{7F13E6CE-58AB-899C-D711-B39E74CC8A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0986" y="1069398"/>
              <a:ext cx="4747547" cy="4747547"/>
            </a:xfrm>
            <a:prstGeom prst="rect">
              <a:avLst/>
            </a:prstGeom>
          </p:spPr>
        </p:pic>
        <p:sp>
          <p:nvSpPr>
            <p:cNvPr id="7" name="TextBox 6">
              <a:extLst>
                <a:ext uri="{FF2B5EF4-FFF2-40B4-BE49-F238E27FC236}">
                  <a16:creationId xmlns:a16="http://schemas.microsoft.com/office/drawing/2014/main" id="{3A8F25AD-2089-02E6-27E7-4629270BB967}"/>
                </a:ext>
              </a:extLst>
            </p:cNvPr>
            <p:cNvSpPr txBox="1"/>
            <p:nvPr/>
          </p:nvSpPr>
          <p:spPr>
            <a:xfrm>
              <a:off x="9530056" y="4038525"/>
              <a:ext cx="516151" cy="646331"/>
            </a:xfrm>
            <a:prstGeom prst="rect">
              <a:avLst/>
            </a:prstGeom>
            <a:noFill/>
          </p:spPr>
          <p:txBody>
            <a:bodyPr wrap="square" rtlCol="0">
              <a:spAutoFit/>
            </a:bodyPr>
            <a:lstStyle/>
            <a:p>
              <a:r>
                <a:rPr lang="en-US" sz="3600" dirty="0">
                  <a:solidFill>
                    <a:schemeClr val="bg1"/>
                  </a:solidFill>
                </a:rPr>
                <a:t>®</a:t>
              </a:r>
              <a:endParaRPr lang="en-GB" sz="2400" dirty="0">
                <a:solidFill>
                  <a:schemeClr val="bg1"/>
                </a:solidFill>
              </a:endParaRPr>
            </a:p>
          </p:txBody>
        </p:sp>
      </p:grpSp>
    </p:spTree>
    <p:extLst>
      <p:ext uri="{BB962C8B-B14F-4D97-AF65-F5344CB8AC3E}">
        <p14:creationId xmlns:p14="http://schemas.microsoft.com/office/powerpoint/2010/main" val="1186275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E5CFFB0-7195-3DCA-48AE-86B7D7FC0F59}"/>
              </a:ext>
            </a:extLst>
          </p:cNvPr>
          <p:cNvSpPr>
            <a:spLocks noGrp="1"/>
          </p:cNvSpPr>
          <p:nvPr>
            <p:ph type="title"/>
          </p:nvPr>
        </p:nvSpPr>
        <p:spPr>
          <a:xfrm>
            <a:off x="838200" y="643467"/>
            <a:ext cx="4815347" cy="1800526"/>
          </a:xfrm>
        </p:spPr>
        <p:txBody>
          <a:bodyPr>
            <a:normAutofit/>
          </a:bodyPr>
          <a:lstStyle/>
          <a:p>
            <a:r>
              <a:rPr lang="en-US" sz="3700" b="1" dirty="0"/>
              <a:t>5. Conclusion and Q&amp;A </a:t>
            </a:r>
            <a:br>
              <a:rPr lang="en-US" b="1" dirty="0"/>
            </a:br>
            <a:r>
              <a:rPr lang="en-US" sz="2400" dirty="0"/>
              <a:t>(5 minutes)</a:t>
            </a:r>
            <a:endParaRPr lang="en-GB" sz="2400" dirty="0"/>
          </a:p>
        </p:txBody>
      </p:sp>
      <p:sp>
        <p:nvSpPr>
          <p:cNvPr id="3" name="Content Placeholder 2">
            <a:extLst>
              <a:ext uri="{FF2B5EF4-FFF2-40B4-BE49-F238E27FC236}">
                <a16:creationId xmlns:a16="http://schemas.microsoft.com/office/drawing/2014/main" id="{BAC46E40-3C93-C848-DAF8-3F5B6BD32BAE}"/>
              </a:ext>
            </a:extLst>
          </p:cNvPr>
          <p:cNvSpPr>
            <a:spLocks noGrp="1"/>
          </p:cNvSpPr>
          <p:nvPr>
            <p:ph idx="1"/>
          </p:nvPr>
        </p:nvSpPr>
        <p:spPr>
          <a:xfrm>
            <a:off x="838201" y="2623381"/>
            <a:ext cx="3888528" cy="3553581"/>
          </a:xfrm>
        </p:spPr>
        <p:txBody>
          <a:bodyPr>
            <a:normAutofit/>
          </a:bodyPr>
          <a:lstStyle/>
          <a:p>
            <a:pPr>
              <a:buFont typeface="+mj-lt"/>
              <a:buAutoNum type="arabicPeriod"/>
            </a:pPr>
            <a:r>
              <a:rPr lang="en-US" sz="2000" dirty="0"/>
              <a:t>Summary: Recap the key points from the workshop.</a:t>
            </a:r>
          </a:p>
          <a:p>
            <a:pPr>
              <a:buFont typeface="+mj-lt"/>
              <a:buAutoNum type="arabicPeriod"/>
            </a:pPr>
            <a:r>
              <a:rPr lang="en-US" sz="2000" dirty="0"/>
              <a:t>Introduce the motions that are going through councils</a:t>
            </a:r>
          </a:p>
          <a:p>
            <a:pPr>
              <a:buFont typeface="+mj-lt"/>
              <a:buAutoNum type="arabicPeriod"/>
            </a:pPr>
            <a:r>
              <a:rPr lang="en-US" sz="2000" dirty="0"/>
              <a:t>Q&amp;A: Open up the floor for any questions or comments.</a:t>
            </a:r>
          </a:p>
        </p:txBody>
      </p:sp>
      <p:grpSp>
        <p:nvGrpSpPr>
          <p:cNvPr id="5" name="Group 4">
            <a:extLst>
              <a:ext uri="{FF2B5EF4-FFF2-40B4-BE49-F238E27FC236}">
                <a16:creationId xmlns:a16="http://schemas.microsoft.com/office/drawing/2014/main" id="{D8E1558A-C63B-0DC0-9E41-D0861E8EB627}"/>
              </a:ext>
            </a:extLst>
          </p:cNvPr>
          <p:cNvGrpSpPr/>
          <p:nvPr/>
        </p:nvGrpSpPr>
        <p:grpSpPr>
          <a:xfrm>
            <a:off x="6800986" y="1069398"/>
            <a:ext cx="4747547" cy="4747547"/>
            <a:chOff x="6800986" y="1069398"/>
            <a:chExt cx="4747547" cy="4747547"/>
          </a:xfrm>
        </p:grpSpPr>
        <p:pic>
          <p:nvPicPr>
            <p:cNvPr id="6" name="Picture 5" descr="A black square with white text&#10;&#10;Description automatically generated with medium confidence">
              <a:extLst>
                <a:ext uri="{FF2B5EF4-FFF2-40B4-BE49-F238E27FC236}">
                  <a16:creationId xmlns:a16="http://schemas.microsoft.com/office/drawing/2014/main" id="{D8AAFF6C-B3C1-588C-A006-C073BFBDC7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0986" y="1069398"/>
              <a:ext cx="4747547" cy="4747547"/>
            </a:xfrm>
            <a:prstGeom prst="rect">
              <a:avLst/>
            </a:prstGeom>
          </p:spPr>
        </p:pic>
        <p:sp>
          <p:nvSpPr>
            <p:cNvPr id="7" name="TextBox 6">
              <a:extLst>
                <a:ext uri="{FF2B5EF4-FFF2-40B4-BE49-F238E27FC236}">
                  <a16:creationId xmlns:a16="http://schemas.microsoft.com/office/drawing/2014/main" id="{87F50594-451B-98E5-9010-8B4700A0BC7E}"/>
                </a:ext>
              </a:extLst>
            </p:cNvPr>
            <p:cNvSpPr txBox="1"/>
            <p:nvPr/>
          </p:nvSpPr>
          <p:spPr>
            <a:xfrm>
              <a:off x="9530056" y="4038525"/>
              <a:ext cx="516151" cy="646331"/>
            </a:xfrm>
            <a:prstGeom prst="rect">
              <a:avLst/>
            </a:prstGeom>
            <a:noFill/>
          </p:spPr>
          <p:txBody>
            <a:bodyPr wrap="square" rtlCol="0">
              <a:spAutoFit/>
            </a:bodyPr>
            <a:lstStyle/>
            <a:p>
              <a:r>
                <a:rPr lang="en-US" sz="3600" dirty="0">
                  <a:solidFill>
                    <a:schemeClr val="bg1"/>
                  </a:solidFill>
                </a:rPr>
                <a:t>®</a:t>
              </a:r>
              <a:endParaRPr lang="en-GB" sz="2400" dirty="0">
                <a:solidFill>
                  <a:schemeClr val="bg1"/>
                </a:solidFill>
              </a:endParaRPr>
            </a:p>
          </p:txBody>
        </p:sp>
      </p:grpSp>
    </p:spTree>
    <p:extLst>
      <p:ext uri="{BB962C8B-B14F-4D97-AF65-F5344CB8AC3E}">
        <p14:creationId xmlns:p14="http://schemas.microsoft.com/office/powerpoint/2010/main" val="124266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8495D-9EA3-12B2-9C8C-C6344D6059F1}"/>
              </a:ext>
            </a:extLst>
          </p:cNvPr>
          <p:cNvSpPr>
            <a:spLocks noGrp="1"/>
          </p:cNvSpPr>
          <p:nvPr>
            <p:ph type="title"/>
          </p:nvPr>
        </p:nvSpPr>
        <p:spPr>
          <a:xfrm>
            <a:off x="472749" y="295274"/>
            <a:ext cx="9536490" cy="1160302"/>
          </a:xfrm>
        </p:spPr>
        <p:txBody>
          <a:bodyPr>
            <a:normAutofit fontScale="90000"/>
          </a:bodyPr>
          <a:lstStyle/>
          <a:p>
            <a:br>
              <a:rPr lang="en-GB" dirty="0"/>
            </a:br>
            <a:r>
              <a:rPr lang="en-GB" sz="4100" b="1" dirty="0"/>
              <a:t>6. Protected Characteristics Motion</a:t>
            </a:r>
            <a:br>
              <a:rPr lang="en-GB" dirty="0"/>
            </a:br>
            <a:endParaRPr lang="en-GB" dirty="0"/>
          </a:p>
        </p:txBody>
      </p:sp>
      <p:sp>
        <p:nvSpPr>
          <p:cNvPr id="4" name="TextBox 3">
            <a:extLst>
              <a:ext uri="{FF2B5EF4-FFF2-40B4-BE49-F238E27FC236}">
                <a16:creationId xmlns:a16="http://schemas.microsoft.com/office/drawing/2014/main" id="{DFD0D223-E584-88C2-C202-EE55EEBB1C48}"/>
              </a:ext>
            </a:extLst>
          </p:cNvPr>
          <p:cNvSpPr txBox="1"/>
          <p:nvPr/>
        </p:nvSpPr>
        <p:spPr>
          <a:xfrm>
            <a:off x="7286821" y="2223226"/>
            <a:ext cx="4432430" cy="4524315"/>
          </a:xfrm>
          <a:prstGeom prst="rect">
            <a:avLst/>
          </a:prstGeom>
          <a:noFill/>
        </p:spPr>
        <p:txBody>
          <a:bodyPr wrap="square" rtlCol="0">
            <a:spAutoFit/>
          </a:bodyPr>
          <a:lstStyle/>
          <a:p>
            <a:pPr marL="0" indent="0">
              <a:spcBef>
                <a:spcPts val="0"/>
              </a:spcBef>
              <a:buNone/>
            </a:pPr>
            <a:r>
              <a:rPr lang="en-US" dirty="0">
                <a:effectLst/>
                <a:cs typeface="Arial" panose="020B0604020202020204" pitchFamily="34" charset="0"/>
              </a:rPr>
              <a:t>to formally call upon all </a:t>
            </a:r>
            <a:r>
              <a:rPr lang="en-US" b="1" dirty="0">
                <a:effectLst/>
                <a:cs typeface="Arial" panose="020B0604020202020204" pitchFamily="34" charset="0"/>
              </a:rPr>
              <a:t>other bodies to treat care experience as a Protected Characteristic</a:t>
            </a:r>
            <a:r>
              <a:rPr lang="en-US" dirty="0">
                <a:effectLst/>
                <a:cs typeface="Arial" panose="020B0604020202020204" pitchFamily="34" charset="0"/>
              </a:rPr>
              <a:t> until such time as it may be introduced by legislation;</a:t>
            </a:r>
          </a:p>
          <a:p>
            <a:pPr marL="0" indent="0">
              <a:spcBef>
                <a:spcPts val="0"/>
              </a:spcBef>
              <a:buNone/>
            </a:pPr>
            <a:br>
              <a:rPr lang="en-US" dirty="0">
                <a:cs typeface="Arial" panose="020B0604020202020204" pitchFamily="34" charset="0"/>
              </a:rPr>
            </a:br>
            <a:r>
              <a:rPr lang="en-US" dirty="0">
                <a:effectLst/>
                <a:cs typeface="Arial" panose="020B0604020202020204" pitchFamily="34" charset="0"/>
              </a:rPr>
              <a:t>to formally </a:t>
            </a:r>
            <a:r>
              <a:rPr lang="en-US" b="1" dirty="0">
                <a:effectLst/>
                <a:cs typeface="Arial" panose="020B0604020202020204" pitchFamily="34" charset="0"/>
              </a:rPr>
              <a:t>call upon all other bodies to adopt corporate parenting </a:t>
            </a:r>
            <a:r>
              <a:rPr lang="en-US" dirty="0">
                <a:effectLst/>
                <a:cs typeface="Arial" panose="020B0604020202020204" pitchFamily="34" charset="0"/>
              </a:rPr>
              <a:t>for children in care and care leavers until such time as it may be introduced by legislation;</a:t>
            </a:r>
          </a:p>
          <a:p>
            <a:pPr marL="0" indent="0">
              <a:spcBef>
                <a:spcPts val="0"/>
              </a:spcBef>
              <a:buNone/>
            </a:pPr>
            <a:br>
              <a:rPr lang="en-US" dirty="0">
                <a:cs typeface="Arial" panose="020B0604020202020204" pitchFamily="34" charset="0"/>
              </a:rPr>
            </a:br>
            <a:r>
              <a:rPr lang="en-US" dirty="0">
                <a:effectLst/>
                <a:cs typeface="Arial" panose="020B0604020202020204" pitchFamily="34" charset="0"/>
              </a:rPr>
              <a:t>for the Council to proactively </a:t>
            </a:r>
            <a:r>
              <a:rPr lang="en-US" b="1" dirty="0">
                <a:effectLst/>
                <a:cs typeface="Arial" panose="020B0604020202020204" pitchFamily="34" charset="0"/>
              </a:rPr>
              <a:t>seek out and listen to the voices of care experienced</a:t>
            </a:r>
            <a:r>
              <a:rPr lang="en-US" dirty="0">
                <a:effectLst/>
                <a:cs typeface="Arial" panose="020B0604020202020204" pitchFamily="34" charset="0"/>
              </a:rPr>
              <a:t> people when developing new policies based on their views.</a:t>
            </a:r>
            <a:endParaRPr lang="en-GB" dirty="0">
              <a:cs typeface="Arial" panose="020B0604020202020204" pitchFamily="34" charset="0"/>
            </a:endParaRPr>
          </a:p>
          <a:p>
            <a:endParaRPr lang="en-GB" dirty="0"/>
          </a:p>
          <a:p>
            <a:endParaRPr lang="en-GB" dirty="0"/>
          </a:p>
        </p:txBody>
      </p:sp>
      <p:sp>
        <p:nvSpPr>
          <p:cNvPr id="5" name="TextBox 4">
            <a:extLst>
              <a:ext uri="{FF2B5EF4-FFF2-40B4-BE49-F238E27FC236}">
                <a16:creationId xmlns:a16="http://schemas.microsoft.com/office/drawing/2014/main" id="{CAA69E7C-FF0B-3FDC-1D23-C53225B687C7}"/>
              </a:ext>
            </a:extLst>
          </p:cNvPr>
          <p:cNvSpPr txBox="1"/>
          <p:nvPr/>
        </p:nvSpPr>
        <p:spPr>
          <a:xfrm>
            <a:off x="472749" y="2223226"/>
            <a:ext cx="6134101" cy="3693319"/>
          </a:xfrm>
          <a:prstGeom prst="rect">
            <a:avLst/>
          </a:prstGeom>
          <a:noFill/>
        </p:spPr>
        <p:txBody>
          <a:bodyPr wrap="square" rtlCol="0">
            <a:spAutoFit/>
          </a:bodyPr>
          <a:lstStyle/>
          <a:p>
            <a:pPr marL="0" indent="0">
              <a:spcBef>
                <a:spcPts val="0"/>
              </a:spcBef>
              <a:buNone/>
            </a:pPr>
            <a:r>
              <a:rPr lang="en-US" dirty="0">
                <a:effectLst/>
                <a:cs typeface="Arial" panose="020B0604020202020204" pitchFamily="34" charset="0"/>
              </a:rPr>
              <a:t>that this Council </a:t>
            </a:r>
            <a:r>
              <a:rPr lang="en-US" b="1" dirty="0">
                <a:effectLst/>
                <a:cs typeface="Arial" panose="020B0604020202020204" pitchFamily="34" charset="0"/>
              </a:rPr>
              <a:t>will treat care experience as if it were a Protected Characteristic</a:t>
            </a:r>
            <a:r>
              <a:rPr lang="en-US" dirty="0">
                <a:effectLst/>
                <a:cs typeface="Arial" panose="020B0604020202020204" pitchFamily="34" charset="0"/>
              </a:rPr>
              <a:t> so that future services and policies made and adopted by the Council should be assessed through Equality Impact Assessments to determine the impact of changes on people with care experience, alongside those who formally share a Protected Characteristic;</a:t>
            </a:r>
          </a:p>
          <a:p>
            <a:endParaRPr lang="en-GB" dirty="0"/>
          </a:p>
          <a:p>
            <a:r>
              <a:rPr lang="en-US" dirty="0">
                <a:effectLst/>
                <a:cs typeface="Arial" panose="020B0604020202020204" pitchFamily="34" charset="0"/>
              </a:rPr>
              <a:t>that in the delivery of the </a:t>
            </a:r>
            <a:r>
              <a:rPr lang="en-US" b="1" dirty="0">
                <a:effectLst/>
                <a:cs typeface="Arial" panose="020B0604020202020204" pitchFamily="34" charset="0"/>
              </a:rPr>
              <a:t>Public Sector Equality Duty </a:t>
            </a:r>
            <a:r>
              <a:rPr lang="en-US" dirty="0">
                <a:effectLst/>
                <a:cs typeface="Arial" panose="020B0604020202020204" pitchFamily="34" charset="0"/>
              </a:rPr>
              <a:t>the Council includes care experience in the publication and review of Equality Objectives and the annual publication of information relating to people who share a Protected Characteristic in services and employment;</a:t>
            </a:r>
          </a:p>
          <a:p>
            <a:endParaRPr lang="en-GB" dirty="0"/>
          </a:p>
        </p:txBody>
      </p:sp>
      <p:pic>
        <p:nvPicPr>
          <p:cNvPr id="6" name="Picture 5" descr="Graphical user interface, text, application&#10;&#10;Description automatically generated with medium confidence">
            <a:extLst>
              <a:ext uri="{FF2B5EF4-FFF2-40B4-BE49-F238E27FC236}">
                <a16:creationId xmlns:a16="http://schemas.microsoft.com/office/drawing/2014/main" id="{D417F298-E8FF-5F73-E1FE-4BBE035EA8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1059" y="201831"/>
            <a:ext cx="1168141" cy="1198093"/>
          </a:xfrm>
          <a:prstGeom prst="rect">
            <a:avLst/>
          </a:prstGeom>
        </p:spPr>
      </p:pic>
    </p:spTree>
    <p:extLst>
      <p:ext uri="{BB962C8B-B14F-4D97-AF65-F5344CB8AC3E}">
        <p14:creationId xmlns:p14="http://schemas.microsoft.com/office/powerpoint/2010/main" val="1584037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966DD-A6D1-5416-9B51-B2AFA462B4E6}"/>
              </a:ext>
            </a:extLst>
          </p:cNvPr>
          <p:cNvSpPr>
            <a:spLocks noGrp="1"/>
          </p:cNvSpPr>
          <p:nvPr>
            <p:ph type="title"/>
          </p:nvPr>
        </p:nvSpPr>
        <p:spPr/>
        <p:txBody>
          <a:bodyPr>
            <a:normAutofit/>
          </a:bodyPr>
          <a:lstStyle/>
          <a:p>
            <a:r>
              <a:rPr lang="en-US" sz="3700" b="1" dirty="0"/>
              <a:t>7. Councils that have passes the motion.. so far</a:t>
            </a:r>
            <a:endParaRPr lang="en-GB" sz="3700" b="1" dirty="0"/>
          </a:p>
        </p:txBody>
      </p:sp>
      <p:sp>
        <p:nvSpPr>
          <p:cNvPr id="3" name="Content Placeholder 2">
            <a:extLst>
              <a:ext uri="{FF2B5EF4-FFF2-40B4-BE49-F238E27FC236}">
                <a16:creationId xmlns:a16="http://schemas.microsoft.com/office/drawing/2014/main" id="{1F914475-9E66-1895-AA1D-E3ECA3A97210}"/>
              </a:ext>
            </a:extLst>
          </p:cNvPr>
          <p:cNvSpPr>
            <a:spLocks noGrp="1"/>
          </p:cNvSpPr>
          <p:nvPr>
            <p:ph idx="1"/>
          </p:nvPr>
        </p:nvSpPr>
        <p:spPr>
          <a:xfrm>
            <a:off x="838200" y="1825625"/>
            <a:ext cx="5357327" cy="4351338"/>
          </a:xfrm>
        </p:spPr>
        <p:txBody>
          <a:bodyPr>
            <a:noAutofit/>
          </a:bodyPr>
          <a:lstStyle/>
          <a:p>
            <a:pPr>
              <a:lnSpc>
                <a:spcPct val="105000"/>
              </a:lnSpc>
              <a:spcBef>
                <a:spcPts val="0"/>
              </a:spcBef>
              <a:spcAft>
                <a:spcPts val="300"/>
              </a:spcAft>
            </a:pPr>
            <a:r>
              <a:rPr lang="en-GB" sz="1700" dirty="0">
                <a:effectLst/>
                <a:latin typeface="Calibri" panose="020F0502020204030204" pitchFamily="34" charset="0"/>
                <a:ea typeface="Times New Roman" panose="02020603050405020304" pitchFamily="18" charset="0"/>
                <a:cs typeface="Times New Roman" panose="02020603050405020304" pitchFamily="18" charset="0"/>
              </a:rPr>
              <a:t>Cumberland (29/07/2022)</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700" dirty="0">
                <a:effectLst/>
                <a:latin typeface="Calibri" panose="020F0502020204030204" pitchFamily="34" charset="0"/>
                <a:ea typeface="Times New Roman" panose="02020603050405020304" pitchFamily="18" charset="0"/>
                <a:cs typeface="Times New Roman" panose="02020603050405020304" pitchFamily="18" charset="0"/>
              </a:rPr>
              <a:t>Westmorland and Furness (28/09/2022)</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700" dirty="0">
                <a:effectLst/>
                <a:latin typeface="Calibri" panose="020F0502020204030204" pitchFamily="34" charset="0"/>
                <a:ea typeface="Times New Roman" panose="02020603050405020304" pitchFamily="18" charset="0"/>
                <a:cs typeface="Times New Roman" panose="02020603050405020304" pitchFamily="18" charset="0"/>
              </a:rPr>
              <a:t>Ashfield District Council (29/09/2022)</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700" dirty="0">
                <a:effectLst/>
                <a:latin typeface="Calibri" panose="020F0502020204030204" pitchFamily="34" charset="0"/>
                <a:ea typeface="Times New Roman" panose="02020603050405020304" pitchFamily="18" charset="0"/>
                <a:cs typeface="Times New Roman" panose="02020603050405020304" pitchFamily="18" charset="0"/>
              </a:rPr>
              <a:t>Manchester (05/10/2022)</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700" dirty="0">
                <a:effectLst/>
                <a:latin typeface="Calibri" panose="020F0502020204030204" pitchFamily="34" charset="0"/>
                <a:ea typeface="Times New Roman" panose="02020603050405020304" pitchFamily="18" charset="0"/>
                <a:cs typeface="Times New Roman" panose="02020603050405020304" pitchFamily="18" charset="0"/>
              </a:rPr>
              <a:t>Redcar and Cleveland (13/10/2022)</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700" dirty="0">
                <a:effectLst/>
                <a:latin typeface="Calibri" panose="020F0502020204030204" pitchFamily="34" charset="0"/>
                <a:ea typeface="Times New Roman" panose="02020603050405020304" pitchFamily="18" charset="0"/>
                <a:cs typeface="Times New Roman" panose="02020603050405020304" pitchFamily="18" charset="0"/>
              </a:rPr>
              <a:t>Bournemouth, Christchurch and Poole (14/12/2022)</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700" dirty="0">
                <a:effectLst/>
                <a:latin typeface="Calibri" panose="020F0502020204030204" pitchFamily="34" charset="0"/>
                <a:ea typeface="Times New Roman" panose="02020603050405020304" pitchFamily="18" charset="0"/>
                <a:cs typeface="Times New Roman" panose="02020603050405020304" pitchFamily="18" charset="0"/>
              </a:rPr>
              <a:t>Edinburgh (24/11/2022)</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700" dirty="0">
                <a:effectLst/>
                <a:latin typeface="Calibri" panose="020F0502020204030204" pitchFamily="34" charset="0"/>
                <a:ea typeface="Times New Roman" panose="02020603050405020304" pitchFamily="18" charset="0"/>
                <a:cs typeface="Times New Roman" panose="02020603050405020304" pitchFamily="18" charset="0"/>
              </a:rPr>
              <a:t>Wigan (07/12/2022)</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700" dirty="0">
                <a:effectLst/>
                <a:latin typeface="Calibri" panose="020F0502020204030204" pitchFamily="34" charset="0"/>
                <a:ea typeface="Times New Roman" panose="02020603050405020304" pitchFamily="18" charset="0"/>
                <a:cs typeface="Times New Roman" panose="02020603050405020304" pitchFamily="18" charset="0"/>
              </a:rPr>
              <a:t>Nottingham (10/01/2023)</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700" dirty="0">
                <a:effectLst/>
                <a:latin typeface="Calibri" panose="020F0502020204030204" pitchFamily="34" charset="0"/>
                <a:ea typeface="Times New Roman" panose="02020603050405020304" pitchFamily="18" charset="0"/>
                <a:cs typeface="Times New Roman" panose="02020603050405020304" pitchFamily="18" charset="0"/>
              </a:rPr>
              <a:t>Southend on sea Borough Council (12/01/2023)</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700" dirty="0">
                <a:effectLst/>
                <a:latin typeface="Calibri" panose="020F0502020204030204" pitchFamily="34" charset="0"/>
                <a:ea typeface="Times New Roman" panose="02020603050405020304" pitchFamily="18" charset="0"/>
                <a:cs typeface="Times New Roman" panose="02020603050405020304" pitchFamily="18" charset="0"/>
              </a:rPr>
              <a:t>Nottinghamshire (19/01/2023)</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700" dirty="0">
                <a:effectLst/>
                <a:latin typeface="Calibri" panose="020F0502020204030204" pitchFamily="34" charset="0"/>
                <a:ea typeface="Times New Roman" panose="02020603050405020304" pitchFamily="18" charset="0"/>
                <a:cs typeface="Times New Roman" panose="02020603050405020304" pitchFamily="18" charset="0"/>
              </a:rPr>
              <a:t>Sefton (19/01/2023)</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700" dirty="0">
                <a:effectLst/>
                <a:latin typeface="Calibri" panose="020F0502020204030204" pitchFamily="34" charset="0"/>
                <a:ea typeface="Times New Roman" panose="02020603050405020304" pitchFamily="18" charset="0"/>
                <a:cs typeface="Times New Roman" panose="02020603050405020304" pitchFamily="18" charset="0"/>
              </a:rPr>
              <a:t>Lambeth (25/01/2023)</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700" dirty="0">
                <a:effectLst/>
                <a:latin typeface="Calibri" panose="020F0502020204030204" pitchFamily="34" charset="0"/>
                <a:ea typeface="Times New Roman" panose="02020603050405020304" pitchFamily="18" charset="0"/>
                <a:cs typeface="Times New Roman" panose="02020603050405020304" pitchFamily="18" charset="0"/>
              </a:rPr>
              <a:t>Sunderland Council (25/01/2023)</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700" dirty="0">
                <a:effectLst/>
                <a:latin typeface="Calibri" panose="020F0502020204030204" pitchFamily="34" charset="0"/>
                <a:ea typeface="Times New Roman" panose="02020603050405020304" pitchFamily="18" charset="0"/>
                <a:cs typeface="Times New Roman" panose="02020603050405020304" pitchFamily="18" charset="0"/>
              </a:rPr>
              <a:t>London borough of Sutton (20/02/2023)</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ontent Placeholder 2">
            <a:extLst>
              <a:ext uri="{FF2B5EF4-FFF2-40B4-BE49-F238E27FC236}">
                <a16:creationId xmlns:a16="http://schemas.microsoft.com/office/drawing/2014/main" id="{62CFA8AB-E3F0-EE42-19AB-B32C890AB5C4}"/>
              </a:ext>
            </a:extLst>
          </p:cNvPr>
          <p:cNvSpPr txBox="1">
            <a:spLocks/>
          </p:cNvSpPr>
          <p:nvPr/>
        </p:nvSpPr>
        <p:spPr>
          <a:xfrm>
            <a:off x="6195527" y="1884783"/>
            <a:ext cx="4386943" cy="450146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5000"/>
              </a:lnSpc>
              <a:spcBef>
                <a:spcPts val="0"/>
              </a:spcBef>
              <a:spcAft>
                <a:spcPts val="3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Lancashire (23/02/2023)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Doncaster (27/02/2023)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Telford and Wrekin (02/03/2023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Newark and Sherwood (09/03/2023)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Bradford City Council (14/03/2023)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Southampton (15/03/2023)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Salford City Council (15/03/2023)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Oldham Council (15/03/2023)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Trafford Council (15/03/2023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Plymouth City Council (27/03/2023)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North Ayrshire (29/03/2023)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Birmingham City Council (18/04/2023)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Ealing (25/04/2023)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Waltham (27/04/2023)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Bef>
                <a:spcPts val="0"/>
              </a:spcBef>
              <a:spcAft>
                <a:spcPts val="3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Cambridgeshire County Council (16/05/2023)</a:t>
            </a:r>
          </a:p>
          <a:p>
            <a:pPr>
              <a:lnSpc>
                <a:spcPct val="105000"/>
              </a:lnSpc>
              <a:spcBef>
                <a:spcPts val="0"/>
              </a:spcBef>
              <a:spcAft>
                <a:spcPts val="3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Somerset Council (24/05/2023)</a:t>
            </a:r>
          </a:p>
        </p:txBody>
      </p:sp>
      <p:pic>
        <p:nvPicPr>
          <p:cNvPr id="5" name="Picture 4" descr="A black square with white text&#10;&#10;Description automatically generated with medium confidence">
            <a:extLst>
              <a:ext uri="{FF2B5EF4-FFF2-40B4-BE49-F238E27FC236}">
                <a16:creationId xmlns:a16="http://schemas.microsoft.com/office/drawing/2014/main" id="{3DBC598B-679C-EDF3-2F7B-F1D353E8DD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3030" y="147994"/>
            <a:ext cx="1698523" cy="1698523"/>
          </a:xfrm>
          <a:prstGeom prst="rect">
            <a:avLst/>
          </a:prstGeom>
        </p:spPr>
      </p:pic>
    </p:spTree>
    <p:extLst>
      <p:ext uri="{BB962C8B-B14F-4D97-AF65-F5344CB8AC3E}">
        <p14:creationId xmlns:p14="http://schemas.microsoft.com/office/powerpoint/2010/main" val="221264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7524-8BA9-006C-FB12-C03C36CC3EB9}"/>
              </a:ext>
            </a:extLst>
          </p:cNvPr>
          <p:cNvSpPr>
            <a:spLocks noGrp="1"/>
          </p:cNvSpPr>
          <p:nvPr>
            <p:ph type="title"/>
          </p:nvPr>
        </p:nvSpPr>
        <p:spPr/>
        <p:txBody>
          <a:bodyPr>
            <a:normAutofit/>
          </a:bodyPr>
          <a:lstStyle/>
          <a:p>
            <a:r>
              <a:rPr lang="en-US" sz="3700" b="1" dirty="0"/>
              <a:t>Precious and Penelope – Oldham Council</a:t>
            </a:r>
            <a:endParaRPr lang="en-GB" sz="3700" b="1" dirty="0"/>
          </a:p>
        </p:txBody>
      </p:sp>
      <p:pic>
        <p:nvPicPr>
          <p:cNvPr id="4" name="Picture 3" descr="A black square with white text&#10;&#10;Description automatically generated with medium confidence">
            <a:extLst>
              <a:ext uri="{FF2B5EF4-FFF2-40B4-BE49-F238E27FC236}">
                <a16:creationId xmlns:a16="http://schemas.microsoft.com/office/drawing/2014/main" id="{BF12C46C-8A17-E691-A8A3-FE72007EA6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73030" y="147994"/>
            <a:ext cx="1698523" cy="1698523"/>
          </a:xfrm>
          <a:prstGeom prst="rect">
            <a:avLst/>
          </a:prstGeom>
        </p:spPr>
      </p:pic>
      <p:pic>
        <p:nvPicPr>
          <p:cNvPr id="5" name="Oldham Youth Council">
            <a:hlinkClick r:id="" action="ppaction://media"/>
            <a:extLst>
              <a:ext uri="{FF2B5EF4-FFF2-40B4-BE49-F238E27FC236}">
                <a16:creationId xmlns:a16="http://schemas.microsoft.com/office/drawing/2014/main" id="{C77384C9-5E40-D3D4-640A-E3BB2D0C449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54701" y="1690035"/>
            <a:ext cx="8538382" cy="4802840"/>
          </a:xfrm>
          <a:prstGeom prst="rect">
            <a:avLst/>
          </a:prstGeom>
        </p:spPr>
      </p:pic>
    </p:spTree>
    <p:extLst>
      <p:ext uri="{BB962C8B-B14F-4D97-AF65-F5344CB8AC3E}">
        <p14:creationId xmlns:p14="http://schemas.microsoft.com/office/powerpoint/2010/main" val="2799838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071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04DE1-6028-32FD-551D-C92E83E1CA18}"/>
              </a:ext>
            </a:extLst>
          </p:cNvPr>
          <p:cNvSpPr>
            <a:spLocks noGrp="1"/>
          </p:cNvSpPr>
          <p:nvPr>
            <p:ph type="title"/>
          </p:nvPr>
        </p:nvSpPr>
        <p:spPr/>
        <p:txBody>
          <a:bodyPr>
            <a:normAutofit/>
          </a:bodyPr>
          <a:lstStyle/>
          <a:p>
            <a:r>
              <a:rPr lang="en-US" sz="3700" b="1" dirty="0"/>
              <a:t>Ele Johnson – Cambridgeshire County Council</a:t>
            </a:r>
            <a:endParaRPr lang="en-GB" sz="3700" b="1" dirty="0"/>
          </a:p>
        </p:txBody>
      </p:sp>
      <p:pic>
        <p:nvPicPr>
          <p:cNvPr id="4" name="Picture 3" descr="A black square with white text&#10;&#10;Description automatically generated with medium confidence">
            <a:extLst>
              <a:ext uri="{FF2B5EF4-FFF2-40B4-BE49-F238E27FC236}">
                <a16:creationId xmlns:a16="http://schemas.microsoft.com/office/drawing/2014/main" id="{CD6097AB-A045-AAA9-39D4-3627203CAD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73030" y="147994"/>
            <a:ext cx="1698523" cy="1698523"/>
          </a:xfrm>
          <a:prstGeom prst="rect">
            <a:avLst/>
          </a:prstGeom>
        </p:spPr>
      </p:pic>
      <p:pic>
        <p:nvPicPr>
          <p:cNvPr id="5" name="Ele Johnson">
            <a:hlinkClick r:id="" action="ppaction://media"/>
            <a:extLst>
              <a:ext uri="{FF2B5EF4-FFF2-40B4-BE49-F238E27FC236}">
                <a16:creationId xmlns:a16="http://schemas.microsoft.com/office/drawing/2014/main" id="{DB7F3360-F536-19EA-9C7C-49BC6121F77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897625" y="1774723"/>
            <a:ext cx="8141109" cy="4579374"/>
          </a:xfrm>
          <a:prstGeom prst="rect">
            <a:avLst/>
          </a:prstGeom>
        </p:spPr>
      </p:pic>
    </p:spTree>
    <p:extLst>
      <p:ext uri="{BB962C8B-B14F-4D97-AF65-F5344CB8AC3E}">
        <p14:creationId xmlns:p14="http://schemas.microsoft.com/office/powerpoint/2010/main" val="2147356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515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CFFB0-7195-3DCA-48AE-86B7D7FC0F59}"/>
              </a:ext>
            </a:extLst>
          </p:cNvPr>
          <p:cNvSpPr>
            <a:spLocks noGrp="1"/>
          </p:cNvSpPr>
          <p:nvPr>
            <p:ph type="title"/>
          </p:nvPr>
        </p:nvSpPr>
        <p:spPr>
          <a:xfrm>
            <a:off x="838200" y="643467"/>
            <a:ext cx="4815347" cy="1800526"/>
          </a:xfrm>
        </p:spPr>
        <p:txBody>
          <a:bodyPr>
            <a:normAutofit/>
          </a:bodyPr>
          <a:lstStyle/>
          <a:p>
            <a:r>
              <a:rPr lang="en-US" sz="3700" b="1" dirty="0"/>
              <a:t>8. Summary and Q&amp;A </a:t>
            </a:r>
            <a:br>
              <a:rPr lang="en-US" b="1" dirty="0"/>
            </a:br>
            <a:r>
              <a:rPr lang="en-US" sz="2400" dirty="0"/>
              <a:t>(5 minutes)</a:t>
            </a:r>
            <a:endParaRPr lang="en-GB" sz="2400" dirty="0"/>
          </a:p>
        </p:txBody>
      </p:sp>
      <p:sp>
        <p:nvSpPr>
          <p:cNvPr id="3" name="Content Placeholder 2">
            <a:extLst>
              <a:ext uri="{FF2B5EF4-FFF2-40B4-BE49-F238E27FC236}">
                <a16:creationId xmlns:a16="http://schemas.microsoft.com/office/drawing/2014/main" id="{BAC46E40-3C93-C848-DAF8-3F5B6BD32BAE}"/>
              </a:ext>
            </a:extLst>
          </p:cNvPr>
          <p:cNvSpPr>
            <a:spLocks noGrp="1"/>
          </p:cNvSpPr>
          <p:nvPr>
            <p:ph idx="1"/>
          </p:nvPr>
        </p:nvSpPr>
        <p:spPr>
          <a:xfrm>
            <a:off x="838201" y="2623381"/>
            <a:ext cx="3888528" cy="3553581"/>
          </a:xfrm>
        </p:spPr>
        <p:txBody>
          <a:bodyPr>
            <a:normAutofit/>
          </a:bodyPr>
          <a:lstStyle/>
          <a:p>
            <a:pPr>
              <a:buFont typeface="+mj-lt"/>
              <a:buAutoNum type="arabicPeriod"/>
            </a:pPr>
            <a:r>
              <a:rPr lang="en-US" sz="2000" dirty="0"/>
              <a:t>Summary: Recap the key points from the workshop.</a:t>
            </a:r>
          </a:p>
          <a:p>
            <a:pPr>
              <a:buFont typeface="+mj-lt"/>
              <a:buAutoNum type="arabicPeriod"/>
            </a:pPr>
            <a:r>
              <a:rPr lang="en-US" sz="2000" dirty="0"/>
              <a:t>Q&amp;A: Open up the floor for any questions or comments.</a:t>
            </a:r>
          </a:p>
          <a:p>
            <a:pPr>
              <a:buFont typeface="+mj-lt"/>
              <a:buAutoNum type="arabicPeriod"/>
            </a:pPr>
            <a:r>
              <a:rPr lang="en-US" sz="2000" dirty="0"/>
              <a:t>Vote on whether to propose a motion to local council.</a:t>
            </a:r>
          </a:p>
        </p:txBody>
      </p:sp>
      <p:grpSp>
        <p:nvGrpSpPr>
          <p:cNvPr id="5" name="Group 4">
            <a:extLst>
              <a:ext uri="{FF2B5EF4-FFF2-40B4-BE49-F238E27FC236}">
                <a16:creationId xmlns:a16="http://schemas.microsoft.com/office/drawing/2014/main" id="{14A778F4-1F09-D9DE-9821-EF45F8199FAB}"/>
              </a:ext>
            </a:extLst>
          </p:cNvPr>
          <p:cNvGrpSpPr/>
          <p:nvPr/>
        </p:nvGrpSpPr>
        <p:grpSpPr>
          <a:xfrm>
            <a:off x="6800986" y="1069398"/>
            <a:ext cx="4747547" cy="4747547"/>
            <a:chOff x="6800986" y="1069398"/>
            <a:chExt cx="4747547" cy="4747547"/>
          </a:xfrm>
        </p:grpSpPr>
        <p:pic>
          <p:nvPicPr>
            <p:cNvPr id="6" name="Picture 5" descr="A black square with white text&#10;&#10;Description automatically generated with medium confidence">
              <a:extLst>
                <a:ext uri="{FF2B5EF4-FFF2-40B4-BE49-F238E27FC236}">
                  <a16:creationId xmlns:a16="http://schemas.microsoft.com/office/drawing/2014/main" id="{6450D092-33CC-A409-9468-C51FF94D12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0986" y="1069398"/>
              <a:ext cx="4747547" cy="4747547"/>
            </a:xfrm>
            <a:prstGeom prst="rect">
              <a:avLst/>
            </a:prstGeom>
          </p:spPr>
        </p:pic>
        <p:sp>
          <p:nvSpPr>
            <p:cNvPr id="7" name="TextBox 6">
              <a:extLst>
                <a:ext uri="{FF2B5EF4-FFF2-40B4-BE49-F238E27FC236}">
                  <a16:creationId xmlns:a16="http://schemas.microsoft.com/office/drawing/2014/main" id="{1F13183F-D452-5AA3-3FFA-16AB42EB942A}"/>
                </a:ext>
              </a:extLst>
            </p:cNvPr>
            <p:cNvSpPr txBox="1"/>
            <p:nvPr/>
          </p:nvSpPr>
          <p:spPr>
            <a:xfrm>
              <a:off x="9530056" y="4038525"/>
              <a:ext cx="516151" cy="646331"/>
            </a:xfrm>
            <a:prstGeom prst="rect">
              <a:avLst/>
            </a:prstGeom>
            <a:noFill/>
          </p:spPr>
          <p:txBody>
            <a:bodyPr wrap="square" rtlCol="0">
              <a:spAutoFit/>
            </a:bodyPr>
            <a:lstStyle/>
            <a:p>
              <a:r>
                <a:rPr lang="en-US" sz="3600" dirty="0">
                  <a:solidFill>
                    <a:schemeClr val="bg1"/>
                  </a:solidFill>
                </a:rPr>
                <a:t>®</a:t>
              </a:r>
              <a:endParaRPr lang="en-GB" sz="2400" dirty="0">
                <a:solidFill>
                  <a:schemeClr val="bg1"/>
                </a:solidFill>
              </a:endParaRPr>
            </a:p>
          </p:txBody>
        </p:sp>
      </p:grpSp>
    </p:spTree>
    <p:extLst>
      <p:ext uri="{BB962C8B-B14F-4D97-AF65-F5344CB8AC3E}">
        <p14:creationId xmlns:p14="http://schemas.microsoft.com/office/powerpoint/2010/main" val="3108943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TotalTime>
  <Words>766</Words>
  <Application>Microsoft Office PowerPoint</Application>
  <PresentationFormat>Widescreen</PresentationFormat>
  <Paragraphs>76</Paragraphs>
  <Slides>11</Slides>
  <Notes>1</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 “Treating Care Experience as a Protected Characteristic Workshop”     </vt:lpstr>
      <vt:lpstr>1. Introduction (10 minutes)</vt:lpstr>
      <vt:lpstr>2. Understanding Protected Characteristics  (15 minutes)</vt:lpstr>
      <vt:lpstr>3. Direct and Indirect Discrimination  (15 minutes)</vt:lpstr>
      <vt:lpstr>4. Protected Characteristics and Care-Experienced Youth  (15 minutes)</vt:lpstr>
      <vt:lpstr>5. Conclusion and Q&amp;A  (5 minutes)</vt:lpstr>
      <vt:lpstr> 6. Protected Characteristics Motion </vt:lpstr>
      <vt:lpstr>7. Councils that have passes the motion.. so far</vt:lpstr>
      <vt:lpstr>Precious and Penelope – Oldham Council</vt:lpstr>
      <vt:lpstr>Ele Johnson – Cambridgeshire County Council</vt:lpstr>
      <vt:lpstr>8. Summary and Q&amp;A  (5 minutes)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Protected Characteristics Workshop</dc:title>
  <dc:creator>Terry Galloway</dc:creator>
  <cp:lastModifiedBy>Terry Galloway</cp:lastModifiedBy>
  <cp:revision>7</cp:revision>
  <dcterms:created xsi:type="dcterms:W3CDTF">2023-05-31T06:14:33Z</dcterms:created>
  <dcterms:modified xsi:type="dcterms:W3CDTF">2023-06-01T10:29:17Z</dcterms:modified>
</cp:coreProperties>
</file>